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9" r:id="rId13"/>
    <p:sldId id="270" r:id="rId14"/>
    <p:sldId id="264" r:id="rId15"/>
    <p:sldId id="271" r:id="rId16"/>
    <p:sldId id="272" r:id="rId17"/>
    <p:sldId id="265" r:id="rId18"/>
    <p:sldId id="273" r:id="rId19"/>
    <p:sldId id="286" r:id="rId20"/>
    <p:sldId id="287" r:id="rId21"/>
    <p:sldId id="288" r:id="rId22"/>
    <p:sldId id="289" r:id="rId23"/>
    <p:sldId id="276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77" r:id="rId32"/>
    <p:sldId id="297" r:id="rId33"/>
    <p:sldId id="298" r:id="rId34"/>
    <p:sldId id="299" r:id="rId35"/>
    <p:sldId id="278" r:id="rId36"/>
    <p:sldId id="279" r:id="rId37"/>
    <p:sldId id="280" r:id="rId38"/>
    <p:sldId id="300" r:id="rId39"/>
    <p:sldId id="301" r:id="rId40"/>
    <p:sldId id="302" r:id="rId41"/>
    <p:sldId id="303" r:id="rId42"/>
    <p:sldId id="304" r:id="rId43"/>
    <p:sldId id="305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281" r:id="rId65"/>
    <p:sldId id="282" r:id="rId66"/>
    <p:sldId id="283" r:id="rId67"/>
    <p:sldId id="284" r:id="rId68"/>
    <p:sldId id="285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43" r:id="rId86"/>
    <p:sldId id="344" r:id="rId87"/>
    <p:sldId id="345" r:id="rId88"/>
    <p:sldId id="346" r:id="rId89"/>
    <p:sldId id="347" r:id="rId90"/>
    <p:sldId id="348" r:id="rId91"/>
    <p:sldId id="349" r:id="rId92"/>
    <p:sldId id="350" r:id="rId93"/>
    <p:sldId id="351" r:id="rId94"/>
    <p:sldId id="352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9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7A96-9A48-406B-81F6-D8DE58FD3E54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083B-5A24-4422-98A0-7C05F2E211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7A96-9A48-406B-81F6-D8DE58FD3E54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083B-5A24-4422-98A0-7C05F2E211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7A96-9A48-406B-81F6-D8DE58FD3E54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083B-5A24-4422-98A0-7C05F2E211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7A96-9A48-406B-81F6-D8DE58FD3E54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083B-5A24-4422-98A0-7C05F2E211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7A96-9A48-406B-81F6-D8DE58FD3E54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083B-5A24-4422-98A0-7C05F2E211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7A96-9A48-406B-81F6-D8DE58FD3E54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083B-5A24-4422-98A0-7C05F2E211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7A96-9A48-406B-81F6-D8DE58FD3E54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083B-5A24-4422-98A0-7C05F2E211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7A96-9A48-406B-81F6-D8DE58FD3E54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083B-5A24-4422-98A0-7C05F2E211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7A96-9A48-406B-81F6-D8DE58FD3E54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083B-5A24-4422-98A0-7C05F2E211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7A96-9A48-406B-81F6-D8DE58FD3E54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083B-5A24-4422-98A0-7C05F2E211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B7A96-9A48-406B-81F6-D8DE58FD3E54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A083B-5A24-4422-98A0-7C05F2E211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B7A96-9A48-406B-81F6-D8DE58FD3E54}" type="datetimeFigureOut">
              <a:rPr lang="en-US" smtClean="0"/>
              <a:pPr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A083B-5A24-4422-98A0-7C05F2E2113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03O%20PROCESSO%20DO%20PECADO-new.pp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704671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6600" b="1" dirty="0" smtClean="0">
                <a:solidFill>
                  <a:schemeClr val="bg1"/>
                </a:solidFill>
                <a:latin typeface="Arial" pitchFamily="34" charset="0"/>
              </a:rPr>
              <a:t>Resolvendo Culpa</a:t>
            </a:r>
            <a:endParaRPr lang="en-US" altLang="pt-BR" sz="6600" b="1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819400"/>
            <a:ext cx="8001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BR" alt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Culpa</a:t>
            </a:r>
          </a:p>
          <a:p>
            <a:pPr algn="ctr">
              <a:spcBef>
                <a:spcPct val="20000"/>
              </a:spcBef>
            </a:pPr>
            <a:r>
              <a:rPr lang="pt-BR" altLang="pt-BR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Legítima e Ilegítima</a:t>
            </a:r>
          </a:p>
          <a:p>
            <a:pPr algn="ctr">
              <a:spcBef>
                <a:spcPct val="20000"/>
              </a:spcBef>
            </a:pPr>
            <a:endParaRPr lang="pt-BR" altLang="pt-BR" sz="32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pt-BR" altLang="pt-BR" sz="2400" smtClean="0">
                <a:solidFill>
                  <a:schemeClr val="bg1"/>
                </a:solidFill>
                <a:latin typeface="Arial" pitchFamily="34" charset="0"/>
              </a:rPr>
              <a:t>Versão </a:t>
            </a:r>
            <a:r>
              <a:rPr lang="pt-BR" altLang="pt-BR" sz="2400" smtClean="0">
                <a:solidFill>
                  <a:schemeClr val="bg1"/>
                </a:solidFill>
                <a:latin typeface="Arial" pitchFamily="34" charset="0"/>
              </a:rPr>
              <a:t>2.4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Sr. e Sra. Jó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248400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  <a:buNone/>
            </a:pP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Quando Satanás feriu a Jó de úlceras malignas, então podemos ver sua reação agora:... </a:t>
            </a:r>
            <a:endParaRPr kumimoji="0" lang="en-US" altLang="pt-BR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endParaRPr kumimoji="0" lang="en-US" altLang="pt-BR" sz="1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endParaRPr kumimoji="0" lang="pt-BR" altLang="pt-BR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pt-BR" alt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Jó 2:10, “</a:t>
            </a:r>
            <a:r>
              <a:rPr lang="pt-BR" alt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Porém ele lhe disse: Como fala qualquer doida, falas tu; receberemos o bem de Deus, e não receberíamos o mal? Em tudo isto não pecou Jó com os seus lábios</a:t>
            </a:r>
            <a:r>
              <a:rPr lang="pt-BR" alt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”.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endParaRPr lang="pt-BR" sz="2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Jó foi tentado de pecar?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Jó achou o escape?</a:t>
            </a:r>
            <a:endParaRPr lang="en-US" alt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5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culpa falsa.</a:t>
            </a:r>
          </a:p>
          <a:p>
            <a:pPr lvl="1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Recusando Aceitar a Perdão de Deus </a:t>
            </a:r>
          </a:p>
          <a:p>
            <a:endParaRPr lang="en-US" dirty="0"/>
          </a:p>
        </p:txBody>
      </p:sp>
      <p:grpSp>
        <p:nvGrpSpPr>
          <p:cNvPr id="12" name="Grupo 2"/>
          <p:cNvGrpSpPr>
            <a:grpSpLocks/>
          </p:cNvGrpSpPr>
          <p:nvPr/>
        </p:nvGrpSpPr>
        <p:grpSpPr bwMode="auto">
          <a:xfrm>
            <a:off x="228600" y="3581400"/>
            <a:ext cx="8915400" cy="3276600"/>
            <a:chOff x="228600" y="3263900"/>
            <a:chExt cx="8915400" cy="3594100"/>
          </a:xfrm>
        </p:grpSpPr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228600" y="6253163"/>
              <a:ext cx="24384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itchFamily="34" charset="0"/>
                </a:rPr>
                <a:t>Sentimos o peso da nossa culpa.</a:t>
              </a:r>
              <a:endParaRPr kumimoji="0" lang="en-US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</a:endParaRPr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2895600" y="6276975"/>
              <a:ext cx="28194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itchFamily="34" charset="0"/>
                </a:rPr>
                <a:t>A culpa vem por causa dos nossos pecados.</a:t>
              </a:r>
              <a:endParaRPr kumimoji="0" lang="en-US" alt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</a:endParaRP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6172200" y="6276975"/>
              <a:ext cx="24384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Black" pitchFamily="34" charset="0"/>
                </a:rPr>
                <a:t>Jesus levou nossos pecados na cruz.</a:t>
              </a:r>
              <a:endParaRPr kumimoji="0" lang="en-US" altLang="en-US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</a:endParaRPr>
            </a:p>
          </p:txBody>
        </p:sp>
        <p:grpSp>
          <p:nvGrpSpPr>
            <p:cNvPr id="16" name="Grupo 1"/>
            <p:cNvGrpSpPr>
              <a:grpSpLocks/>
            </p:cNvGrpSpPr>
            <p:nvPr/>
          </p:nvGrpSpPr>
          <p:grpSpPr bwMode="auto">
            <a:xfrm>
              <a:off x="228600" y="3263900"/>
              <a:ext cx="8915400" cy="3011488"/>
              <a:chOff x="228600" y="3263900"/>
              <a:chExt cx="8915400" cy="3011488"/>
            </a:xfrm>
          </p:grpSpPr>
          <p:pic>
            <p:nvPicPr>
              <p:cNvPr id="17" name="Picture 10" descr="Picture4.pn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8600" y="3276600"/>
                <a:ext cx="2620963" cy="29257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1" descr="Picture6.pn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41638" y="3263900"/>
                <a:ext cx="2895600" cy="301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2" descr="Picture5.png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54688" y="3276600"/>
                <a:ext cx="3389312" cy="290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5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culpa falsa.</a:t>
            </a:r>
          </a:p>
          <a:p>
            <a:pPr lvl="1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Recusando Aceitar a Perdão de Deus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upo 1"/>
          <p:cNvGrpSpPr>
            <a:grpSpLocks/>
          </p:cNvGrpSpPr>
          <p:nvPr/>
        </p:nvGrpSpPr>
        <p:grpSpPr bwMode="auto">
          <a:xfrm>
            <a:off x="152400" y="3454400"/>
            <a:ext cx="8991600" cy="3403600"/>
            <a:chOff x="152400" y="3276600"/>
            <a:chExt cx="8991600" cy="3403600"/>
          </a:xfrm>
        </p:grpSpPr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228600" y="6096000"/>
              <a:ext cx="24384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t-BR" altLang="en-US" sz="1600"/>
                <a:t>Deus me colocou em Cristo na cruz.</a:t>
              </a:r>
              <a:endParaRPr lang="en-US" altLang="en-US" sz="1600"/>
            </a:p>
          </p:txBody>
        </p:sp>
        <p:sp>
          <p:nvSpPr>
            <p:cNvPr id="20" name="Text Box 8"/>
            <p:cNvSpPr txBox="1">
              <a:spLocks noChangeArrowheads="1"/>
            </p:cNvSpPr>
            <p:nvPr/>
          </p:nvSpPr>
          <p:spPr bwMode="auto">
            <a:xfrm>
              <a:off x="2895600" y="6096000"/>
              <a:ext cx="281940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t-BR" altLang="en-US" sz="1600"/>
                <a:t>Cristo morreu por mim. Eu morri com Ele.</a:t>
              </a:r>
              <a:endParaRPr lang="en-US" altLang="en-US" sz="1600"/>
            </a:p>
          </p:txBody>
        </p:sp>
        <p:sp>
          <p:nvSpPr>
            <p:cNvPr id="21" name="Text Box 9"/>
            <p:cNvSpPr txBox="1">
              <a:spLocks noChangeArrowheads="1"/>
            </p:cNvSpPr>
            <p:nvPr/>
          </p:nvSpPr>
          <p:spPr bwMode="auto">
            <a:xfrm>
              <a:off x="6019800" y="6096000"/>
              <a:ext cx="31242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t-BR" altLang="en-US" sz="1600"/>
                <a:t>Fui crucificado, sepultado e ressuscitado em Cristo.</a:t>
              </a:r>
              <a:endParaRPr lang="en-US" altLang="en-US" sz="1600"/>
            </a:p>
          </p:txBody>
        </p:sp>
        <p:pic>
          <p:nvPicPr>
            <p:cNvPr id="22" name="Picture 10" descr="Picture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3308350"/>
              <a:ext cx="2590800" cy="263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1" descr="Picture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9400" y="3313113"/>
              <a:ext cx="3038475" cy="267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2" descr="Picture3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0" y="3276600"/>
              <a:ext cx="3111500" cy="272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5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culpa falsa.</a:t>
            </a:r>
          </a:p>
          <a:p>
            <a:pPr lvl="1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Recusando Aceitar a Perdão de Deus </a:t>
            </a:r>
          </a:p>
          <a:p>
            <a:pPr lvl="0" algn="ctr" eaLnBrk="0" fontAlgn="base" hangingPunct="0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Não devemos focalizar sobre a culpa, mas no perdão dado por Deus.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SEGUINDO ESTES CINCO PASSOS RESOLVEMOS O PROBLEMA DA CULPA EM NOSSAS VIDAS.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marL="0" lvl="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Calibri" pitchFamily="34" charset="0"/>
              <a:cs typeface="Times New Roman" pitchFamily="18" charset="0"/>
            </a:endParaRPr>
          </a:p>
          <a:p>
            <a:pPr marL="0" lvl="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Resumo:</a:t>
            </a:r>
            <a:endParaRPr kumimoji="0" lang="en-US" alt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Aceitar nossa responsabilidade.</a:t>
            </a:r>
            <a:endParaRPr kumimoji="0" lang="en-US" alt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Identificar a culpa real.</a:t>
            </a:r>
            <a:endParaRPr kumimoji="0" lang="en-US" alt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Confessar e arrependendo-se do pecado.</a:t>
            </a:r>
            <a:endParaRPr kumimoji="0" lang="en-US" alt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pt-BR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Buscar</a:t>
            </a:r>
            <a:r>
              <a:rPr lang="en-US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pt-BR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corrigir</a:t>
            </a:r>
            <a:r>
              <a:rPr lang="en-US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pt-BR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nossa</a:t>
            </a:r>
            <a:r>
              <a:rPr lang="en-US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 </a:t>
            </a:r>
            <a:r>
              <a:rPr lang="en-US" altLang="pt-BR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conduta</a:t>
            </a:r>
            <a:r>
              <a:rPr lang="en-US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.</a:t>
            </a:r>
            <a:endParaRPr kumimoji="0" lang="en-US" alt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altLang="pt-BR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Eliminar</a:t>
            </a:r>
            <a:r>
              <a:rPr lang="en-US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 a culpa </a:t>
            </a:r>
            <a:r>
              <a:rPr lang="en-US" altLang="pt-BR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falsa</a:t>
            </a:r>
            <a:r>
              <a:rPr lang="en-US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Calibri" pitchFamily="34" charset="0"/>
                <a:cs typeface="Times New Roman" pitchFamily="18" charset="0"/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FIM</a:t>
            </a:r>
            <a:endParaRPr lang="en-US" altLang="pt-BR" sz="9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04800" y="3429000"/>
            <a:ext cx="2552700" cy="2857500"/>
            <a:chOff x="304800" y="3429000"/>
            <a:chExt cx="2552700" cy="2857500"/>
          </a:xfrm>
        </p:grpSpPr>
        <p:pic>
          <p:nvPicPr>
            <p:cNvPr id="113684" name="Picture 1" descr="01a carrying-load-sins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3429000"/>
              <a:ext cx="255270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685" name="TextBox 4"/>
            <p:cNvSpPr txBox="1">
              <a:spLocks noChangeArrowheads="1"/>
            </p:cNvSpPr>
            <p:nvPr/>
          </p:nvSpPr>
          <p:spPr bwMode="auto">
            <a:xfrm>
              <a:off x="381000" y="3657600"/>
              <a:ext cx="1981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altLang="en-US"/>
                <a:t>MEUS</a:t>
              </a:r>
            </a:p>
            <a:p>
              <a:pPr algn="ctr" eaLnBrk="1" hangingPunct="1"/>
              <a:r>
                <a:rPr lang="pt-BR" altLang="en-US"/>
                <a:t>PECADOS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943600" y="3657600"/>
            <a:ext cx="3200400" cy="2743200"/>
            <a:chOff x="5943600" y="3657600"/>
            <a:chExt cx="3200400" cy="2743200"/>
          </a:xfrm>
        </p:grpSpPr>
        <p:pic>
          <p:nvPicPr>
            <p:cNvPr id="113680" name="Picture 3" descr="03a my-sins-were-laid-on-christ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3600" y="3657600"/>
              <a:ext cx="295275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681" name="TextBox 10"/>
            <p:cNvSpPr txBox="1">
              <a:spLocks noChangeArrowheads="1"/>
            </p:cNvSpPr>
            <p:nvPr/>
          </p:nvSpPr>
          <p:spPr bwMode="auto">
            <a:xfrm>
              <a:off x="7086600" y="3810000"/>
              <a:ext cx="1981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altLang="en-US" sz="1100"/>
                <a:t>MEUS</a:t>
              </a:r>
            </a:p>
            <a:p>
              <a:pPr algn="ctr" eaLnBrk="1" hangingPunct="1"/>
              <a:r>
                <a:rPr lang="pt-BR" altLang="en-US" sz="1100"/>
                <a:t>PECADOS</a:t>
              </a:r>
            </a:p>
          </p:txBody>
        </p:sp>
        <p:sp>
          <p:nvSpPr>
            <p:cNvPr id="113682" name="TextBox 11"/>
            <p:cNvSpPr txBox="1">
              <a:spLocks noChangeArrowheads="1"/>
            </p:cNvSpPr>
            <p:nvPr/>
          </p:nvSpPr>
          <p:spPr bwMode="auto">
            <a:xfrm>
              <a:off x="6050280" y="4201180"/>
              <a:ext cx="1295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altLang="en-US" sz="1400"/>
                <a:t>MEUS</a:t>
              </a:r>
            </a:p>
            <a:p>
              <a:pPr algn="ctr" eaLnBrk="1" hangingPunct="1"/>
              <a:r>
                <a:rPr lang="pt-BR" altLang="en-US" sz="1400"/>
                <a:t>PECADOS</a:t>
              </a:r>
            </a:p>
          </p:txBody>
        </p:sp>
        <p:sp>
          <p:nvSpPr>
            <p:cNvPr id="113683" name="TextBox 12"/>
            <p:cNvSpPr txBox="1">
              <a:spLocks noChangeArrowheads="1"/>
            </p:cNvSpPr>
            <p:nvPr/>
          </p:nvSpPr>
          <p:spPr bwMode="auto">
            <a:xfrm>
              <a:off x="7162800" y="5754916"/>
              <a:ext cx="1981200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en-US" sz="1100"/>
                <a:t>Meus</a:t>
              </a:r>
            </a:p>
            <a:p>
              <a:pPr eaLnBrk="1" hangingPunct="1"/>
              <a:r>
                <a:rPr lang="pt-BR" altLang="en-US" sz="1100"/>
                <a:t>pecados </a:t>
              </a:r>
            </a:p>
            <a:p>
              <a:pPr eaLnBrk="1" hangingPunct="1"/>
              <a:r>
                <a:rPr lang="pt-BR" altLang="en-US" sz="1100"/>
                <a:t>colocados em Cristo</a:t>
              </a:r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2808288" y="3322638"/>
            <a:ext cx="3070225" cy="3194050"/>
            <a:chOff x="2807517" y="3322320"/>
            <a:chExt cx="3071419" cy="3194120"/>
          </a:xfrm>
        </p:grpSpPr>
        <p:sp>
          <p:nvSpPr>
            <p:cNvPr id="31" name="Rectangle 30"/>
            <p:cNvSpPr/>
            <p:nvPr/>
          </p:nvSpPr>
          <p:spPr>
            <a:xfrm>
              <a:off x="2894863" y="3322320"/>
              <a:ext cx="2744267" cy="30480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  <p:pic>
          <p:nvPicPr>
            <p:cNvPr id="113670" name="Picture 32" descr="02c sins-from-heart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15640" y="3337560"/>
              <a:ext cx="2390775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671" name="TextBox 20"/>
            <p:cNvSpPr txBox="1">
              <a:spLocks noChangeArrowheads="1"/>
            </p:cNvSpPr>
            <p:nvPr/>
          </p:nvSpPr>
          <p:spPr bwMode="auto">
            <a:xfrm>
              <a:off x="3002280" y="4709160"/>
              <a:ext cx="990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en-US" sz="1200"/>
                <a:t>mentiras</a:t>
              </a:r>
            </a:p>
          </p:txBody>
        </p:sp>
        <p:sp>
          <p:nvSpPr>
            <p:cNvPr id="113672" name="TextBox 21"/>
            <p:cNvSpPr txBox="1">
              <a:spLocks noChangeArrowheads="1"/>
            </p:cNvSpPr>
            <p:nvPr/>
          </p:nvSpPr>
          <p:spPr bwMode="auto">
            <a:xfrm>
              <a:off x="4888336" y="4499838"/>
              <a:ext cx="990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en-US" sz="1200"/>
                <a:t>brigas</a:t>
              </a:r>
            </a:p>
          </p:txBody>
        </p:sp>
        <p:sp>
          <p:nvSpPr>
            <p:cNvPr id="113673" name="TextBox 22"/>
            <p:cNvSpPr txBox="1">
              <a:spLocks noChangeArrowheads="1"/>
            </p:cNvSpPr>
            <p:nvPr/>
          </p:nvSpPr>
          <p:spPr bwMode="auto">
            <a:xfrm rot="-1187918">
              <a:off x="3452536" y="4916934"/>
              <a:ext cx="7620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en-US" sz="1200"/>
                <a:t>ódio</a:t>
              </a:r>
            </a:p>
          </p:txBody>
        </p:sp>
        <p:sp>
          <p:nvSpPr>
            <p:cNvPr id="113674" name="TextBox 23"/>
            <p:cNvSpPr txBox="1">
              <a:spLocks noChangeArrowheads="1"/>
            </p:cNvSpPr>
            <p:nvPr/>
          </p:nvSpPr>
          <p:spPr bwMode="auto">
            <a:xfrm rot="1013116">
              <a:off x="3135805" y="4461909"/>
              <a:ext cx="990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en-US" sz="1200"/>
                <a:t>orgulho</a:t>
              </a:r>
            </a:p>
          </p:txBody>
        </p:sp>
        <p:sp>
          <p:nvSpPr>
            <p:cNvPr id="113675" name="TextBox 24"/>
            <p:cNvSpPr txBox="1">
              <a:spLocks noChangeArrowheads="1"/>
            </p:cNvSpPr>
            <p:nvPr/>
          </p:nvSpPr>
          <p:spPr bwMode="auto">
            <a:xfrm rot="4603779">
              <a:off x="3878327" y="5589466"/>
              <a:ext cx="1066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pt-BR" altLang="en-US" sz="1200"/>
                <a:t>más intenções</a:t>
              </a:r>
            </a:p>
          </p:txBody>
        </p:sp>
        <p:sp>
          <p:nvSpPr>
            <p:cNvPr id="113676" name="TextBox 25"/>
            <p:cNvSpPr txBox="1">
              <a:spLocks noChangeArrowheads="1"/>
            </p:cNvSpPr>
            <p:nvPr/>
          </p:nvSpPr>
          <p:spPr bwMode="auto">
            <a:xfrm rot="2604098">
              <a:off x="4360442" y="5559445"/>
              <a:ext cx="1295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en-US" sz="1200"/>
                <a:t>malcriação</a:t>
              </a:r>
            </a:p>
          </p:txBody>
        </p:sp>
        <p:sp>
          <p:nvSpPr>
            <p:cNvPr id="113677" name="TextBox 27"/>
            <p:cNvSpPr txBox="1">
              <a:spLocks noChangeArrowheads="1"/>
            </p:cNvSpPr>
            <p:nvPr/>
          </p:nvSpPr>
          <p:spPr bwMode="auto">
            <a:xfrm rot="-3242952">
              <a:off x="2910840" y="5654040"/>
              <a:ext cx="1447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en-US" sz="1200"/>
                <a:t>desonestidade</a:t>
              </a:r>
            </a:p>
          </p:txBody>
        </p:sp>
        <p:sp>
          <p:nvSpPr>
            <p:cNvPr id="113678" name="TextBox 28"/>
            <p:cNvSpPr txBox="1">
              <a:spLocks noChangeArrowheads="1"/>
            </p:cNvSpPr>
            <p:nvPr/>
          </p:nvSpPr>
          <p:spPr bwMode="auto">
            <a:xfrm rot="-1413905">
              <a:off x="4665443" y="4148875"/>
              <a:ext cx="9144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en-US" sz="1200"/>
                <a:t>roubo</a:t>
              </a:r>
            </a:p>
          </p:txBody>
        </p:sp>
        <p:sp>
          <p:nvSpPr>
            <p:cNvPr id="113679" name="TextBox 6"/>
            <p:cNvSpPr txBox="1">
              <a:spLocks noChangeArrowheads="1"/>
            </p:cNvSpPr>
            <p:nvPr/>
          </p:nvSpPr>
          <p:spPr bwMode="auto">
            <a:xfrm rot="2072428">
              <a:off x="2807517" y="4061372"/>
              <a:ext cx="14478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en-US" sz="1200"/>
                <a:t>desobediência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Quem é responsável?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 algn="ctr" fontAlgn="base">
              <a:spcAft>
                <a:spcPct val="0"/>
              </a:spcAft>
              <a:buNone/>
            </a:pPr>
            <a:r>
              <a:rPr lang="pt-BR" altLang="en-US" sz="28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Eu empurrei meu filho com raiva na direção da porta, e assim ele </a:t>
            </a:r>
            <a:r>
              <a:rPr lang="pt-B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saiu da porta com raiva.</a:t>
            </a:r>
          </a:p>
          <a:p>
            <a:pPr lvl="0" algn="ctr" fontAlgn="base">
              <a:spcAft>
                <a:spcPct val="0"/>
              </a:spcAft>
              <a:buNone/>
            </a:pPr>
            <a:endParaRPr lang="pt-BR" altLang="en-US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Aft>
                <a:spcPct val="0"/>
              </a:spcAft>
              <a:buNone/>
            </a:pPr>
            <a:r>
              <a:rPr lang="pt-B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Quem tem culpa?</a:t>
            </a:r>
          </a:p>
          <a:p>
            <a:pPr algn="ctr" fontAlgn="base">
              <a:spcAft>
                <a:spcPct val="0"/>
              </a:spcAft>
              <a:buNone/>
            </a:pPr>
            <a:endParaRPr lang="pt-B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DOIS</a:t>
            </a:r>
          </a:p>
          <a:p>
            <a:pPr algn="ctr" fontAlgn="base">
              <a:spcAft>
                <a:spcPct val="0"/>
              </a:spcAft>
              <a:buNone/>
            </a:pPr>
            <a:endParaRPr lang="pt-BR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fontAlgn="base">
              <a:spcAft>
                <a:spcPct val="0"/>
              </a:spcAft>
              <a:buNone/>
            </a:pPr>
            <a:endParaRPr lang="pt-BR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fontAlgn="base">
              <a:spcAft>
                <a:spcPct val="0"/>
              </a:spcAft>
              <a:buNone/>
            </a:pPr>
            <a:endParaRPr lang="pt-BR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ctr" fontAlgn="base">
              <a:spcAft>
                <a:spcPct val="0"/>
              </a:spcAft>
              <a:buNone/>
            </a:pPr>
            <a:endParaRPr lang="en-US" altLang="en-US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Quem é responsável?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 algn="ctr" fontAlgn="base">
              <a:spcAft>
                <a:spcPct val="0"/>
              </a:spcAft>
              <a:buNone/>
            </a:pPr>
            <a:r>
              <a:rPr lang="pt-BR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empurrei meu filho com raiva na direção da porta, e assim ele </a:t>
            </a:r>
            <a:r>
              <a:rPr lang="pt-B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saiu da porta com raiva.</a:t>
            </a:r>
          </a:p>
          <a:p>
            <a:pPr lvl="0" algn="ctr" fontAlgn="base">
              <a:spcAft>
                <a:spcPct val="0"/>
              </a:spcAft>
              <a:buNone/>
            </a:pPr>
            <a:endParaRPr lang="pt-BR" altLang="en-US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deve pedir e dar perdão?</a:t>
            </a:r>
          </a:p>
          <a:p>
            <a:pPr algn="ctr" fontAlgn="base">
              <a:spcAft>
                <a:spcPct val="0"/>
              </a:spcAft>
              <a:buNone/>
            </a:pPr>
            <a:endParaRPr lang="pt-B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DOIS</a:t>
            </a:r>
          </a:p>
          <a:p>
            <a:pPr algn="ctr" fontAlgn="base">
              <a:spcAft>
                <a:spcPct val="0"/>
              </a:spcAft>
              <a:buNone/>
            </a:pPr>
            <a:endParaRPr lang="pt-BR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fontAlgn="base">
              <a:spcAft>
                <a:spcPct val="0"/>
              </a:spcAft>
              <a:buNone/>
            </a:pPr>
            <a:endParaRPr lang="pt-BR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fontAlgn="base">
              <a:spcAft>
                <a:spcPct val="0"/>
              </a:spcAft>
              <a:buNone/>
            </a:pPr>
            <a:endParaRPr lang="pt-BR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ctr" fontAlgn="base">
              <a:spcAft>
                <a:spcPct val="0"/>
              </a:spcAft>
              <a:buNone/>
            </a:pPr>
            <a:endParaRPr lang="en-US" altLang="en-US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Quem é responsável?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 algn="ctr" fontAlgn="base">
              <a:spcAft>
                <a:spcPct val="0"/>
              </a:spcAft>
              <a:buNone/>
            </a:pPr>
            <a:r>
              <a:rPr lang="pt-BR" alt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 empurrei meu filho com raiva na direção da porta, e assim ele</a:t>
            </a:r>
            <a:r>
              <a:rPr lang="pt-B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saiu da porta com raiva.</a:t>
            </a:r>
          </a:p>
          <a:p>
            <a:pPr lvl="0" algn="ctr" fontAlgn="base">
              <a:spcAft>
                <a:spcPct val="0"/>
              </a:spcAft>
              <a:buNone/>
            </a:pPr>
            <a:endParaRPr lang="pt-BR" altLang="en-US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Quem é responsável porque meu filho saiu pela porta com raiva?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endParaRPr lang="pt-B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MEU FILHO</a:t>
            </a:r>
          </a:p>
          <a:p>
            <a:pPr algn="ctr" fontAlgn="base">
              <a:spcAft>
                <a:spcPct val="0"/>
              </a:spcAft>
              <a:buNone/>
            </a:pPr>
            <a:endParaRPr lang="pt-BR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fontAlgn="base">
              <a:spcAft>
                <a:spcPct val="0"/>
              </a:spcAft>
              <a:buNone/>
            </a:pPr>
            <a:endParaRPr lang="pt-BR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fontAlgn="base">
              <a:spcAft>
                <a:spcPct val="0"/>
              </a:spcAft>
              <a:buNone/>
            </a:pPr>
            <a:endParaRPr lang="pt-BR" altLang="en-US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ctr" fontAlgn="base">
              <a:spcAft>
                <a:spcPct val="0"/>
              </a:spcAft>
              <a:buNone/>
            </a:pPr>
            <a:endParaRPr lang="en-US" altLang="en-US" sz="28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pt-BR" alt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 que é uma tentação?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Qualquer coisa que tem o propósito de nos afastar de Deus.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Criar duvida em Deus e na Tua Palavra: </a:t>
            </a:r>
          </a:p>
          <a:p>
            <a:pPr lvl="1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Gên. 3:1-4, </a:t>
            </a:r>
          </a:p>
          <a:p>
            <a:pPr lvl="1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“...</a:t>
            </a:r>
            <a:r>
              <a:rPr lang="pt-BR" altLang="pt-BR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É assim que Deus disse...?... Então a serpente disse à mulher: Certamente não morrereis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pt-BR" altLang="pt-BR" b="1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Desejar algo errado ou proibido: </a:t>
            </a:r>
          </a:p>
          <a:p>
            <a:pPr lvl="1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Gên. 3:5, </a:t>
            </a:r>
          </a:p>
          <a:p>
            <a:pPr lvl="1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“</a:t>
            </a:r>
            <a:r>
              <a:rPr lang="pt-BR" altLang="pt-BR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Porque Deus sabe que no dia em que dele comerdes se abrirão os vossos olhos, e sereis como Deus, sabendo o bem e o mal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</a:t>
            </a:r>
            <a:endParaRPr lang="en-US" altLang="pt-BR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pt-BR" alt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 que é uma tentação?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Qualquer coisa que tem o propósito de nos afastar de Deus.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Colocar a si mesmo primeiro – orgulho: </a:t>
            </a:r>
          </a:p>
          <a:p>
            <a:pPr lvl="1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Isa. 14:13-14, </a:t>
            </a:r>
          </a:p>
          <a:p>
            <a:pPr lvl="1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“</a:t>
            </a:r>
            <a:r>
              <a:rPr lang="pt-BR" altLang="pt-BR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 tu dizias no teu coração: Eu subirei ao céu, acima das estrelas de Deus exaltarei o meu trono, e no monte da congregação me assentarei, aos lados do norte.  Subirei sobre as alturas das nuvens, e serei semelhante ao Altíssimo”.</a:t>
            </a:r>
            <a:endParaRPr lang="en-US" altLang="pt-BR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pt-BR" alt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O que é uma tentação?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Qualquer coisa que tem o propósito de nos afastar ou desobedecer a Deus.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kumimoji="0" lang="pt-BR" altLang="pt-BR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pt-BR" altLang="pt-BR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Depender de si mesmo:</a:t>
            </a:r>
          </a:p>
          <a:p>
            <a:pPr lvl="1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pt-BR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 Cor. 10:12, </a:t>
            </a:r>
          </a:p>
          <a:p>
            <a:pPr lvl="1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pt-BR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“</a:t>
            </a:r>
            <a:r>
              <a:rPr lang="pt-BR" altLang="pt-BR" sz="24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Aquele, pois, que cuida estar em pé, olhe não caia</a:t>
            </a:r>
            <a:r>
              <a:rPr lang="pt-BR" altLang="pt-BR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pt-BR" altLang="pt-BR" sz="24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Muito mais.</a:t>
            </a:r>
            <a:endParaRPr lang="en-US" altLang="pt-BR" sz="2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kumimoji="0" lang="pt-BR" altLang="pt-BR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De Onde Vem As “Tentações?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Satanás que aproveita...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Da Correção de Deus (Heb. 12:5-13)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Da Ceifa do Pecado (Gal. 6:7)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Das Circunstâncias da Vida (pneu furado, chuva, dor de dente, etc.) (Mat. 4:5-7)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Satanás que usa (Tiago 1:13-15)...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Mentiras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Nossos Concupiscências</a:t>
            </a:r>
          </a:p>
          <a:p>
            <a:pPr lvl="1" fontAlgn="base">
              <a:lnSpc>
                <a:spcPct val="90000"/>
              </a:lnSpc>
              <a:spcAft>
                <a:spcPct val="0"/>
              </a:spcAft>
              <a:buFontTx/>
              <a:buChar char="–"/>
            </a:pPr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Nossa Inclinação Para o Mal</a:t>
            </a:r>
          </a:p>
        </p:txBody>
      </p: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705600" y="6096000"/>
            <a:ext cx="1981200" cy="366713"/>
            <a:chOff x="4656" y="1032"/>
            <a:chExt cx="624" cy="231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656" y="1056"/>
              <a:ext cx="624" cy="192"/>
            </a:xfrm>
            <a:prstGeom prst="rect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4728" y="1032"/>
              <a:ext cx="4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hlinkClick r:id="rId2" action="ppaction://hlinkpres?slideindex=1&amp;slidetitle="/>
                </a:rPr>
                <a:t>PROCESSO</a:t>
              </a:r>
              <a:endParaRPr kumimoji="0" lang="pt-BR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kern="0" dirty="0">
                <a:solidFill>
                  <a:srgbClr val="FFFFFF"/>
                </a:solidFill>
                <a:latin typeface="Arial Black" pitchFamily="34" charset="0"/>
                <a:cs typeface="Arial"/>
              </a:rPr>
              <a:t>O Que É Culpa?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Quando cedemos a tentação sentimos culpa.  Culpa é o resultado de fazer algo errado.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Culpa surge quando nossa consciência nos acusa de ter feito algo errado.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 percepção do certo ou do errado vem da Bíblia, parentes, professores, a sociedade, etc.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kern="0" dirty="0">
                <a:solidFill>
                  <a:srgbClr val="FFFFFF"/>
                </a:solidFill>
                <a:latin typeface="Arial Black" pitchFamily="34" charset="0"/>
                <a:cs typeface="Arial"/>
              </a:rPr>
              <a:t>O Que É Culpa?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Definições de Culpa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Wikipedia, a enciclopedia livre: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altLang="pt-BR" kern="0" dirty="0">
                <a:solidFill>
                  <a:srgbClr val="FFFFFF"/>
                </a:solidFill>
                <a:latin typeface="Arial"/>
                <a:cs typeface="Arial"/>
              </a:rPr>
              <a:t>	“Culpa </a:t>
            </a: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se refere à responsabilidade dada à pessoa por um ato que provocou prejuízo material, moral ou espiritual a si mesma ou a outrem”.</a:t>
            </a:r>
          </a:p>
        </p:txBody>
      </p:sp>
      <p:pic>
        <p:nvPicPr>
          <p:cNvPr id="4" name="Imagem 7" descr="Wik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410200"/>
            <a:ext cx="1219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Versículo Basico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 João 1:9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“</a:t>
            </a:r>
            <a:r>
              <a:rPr lang="pt-BR" altLang="pt-BR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 confessarmos os nossos pecados, ele é fiel e justo para nos perdoar os pecados, e nos purificar de toda a injustiça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kern="0" dirty="0">
                <a:solidFill>
                  <a:srgbClr val="FFFFFF"/>
                </a:solidFill>
                <a:latin typeface="Arial Black" pitchFamily="34" charset="0"/>
                <a:cs typeface="Arial"/>
              </a:rPr>
              <a:t>O Que É Culpa?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Definições de Culpa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Wikipedia, a enciclopedia livre: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“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 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sentimento de culpa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é o sofrimento obtido após reavaliação de um comportamento passado tido como reprovável por si mesmo...</a:t>
            </a:r>
          </a:p>
        </p:txBody>
      </p:sp>
      <p:pic>
        <p:nvPicPr>
          <p:cNvPr id="4" name="Imagem 7" descr="Wik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5410200"/>
            <a:ext cx="12192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kern="0" dirty="0">
                <a:solidFill>
                  <a:srgbClr val="FFFFFF"/>
                </a:solidFill>
                <a:latin typeface="Arial Black" pitchFamily="34" charset="0"/>
                <a:cs typeface="Arial"/>
              </a:rPr>
              <a:t>O Que É Culpa?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Definições de Culpa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Dicionário Michaelis:</a:t>
            </a:r>
            <a:r>
              <a:rPr lang="en-US" altLang="pt-BR" b="1" kern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	“3.</a:t>
            </a: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 Consequência de se ter feito o que não se devia fazer”. </a:t>
            </a:r>
            <a:endParaRPr lang="pt-BR" altLang="pt-BR" b="1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5" name="Imagem 4" descr="Michaeli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4648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kern="0" dirty="0">
                <a:solidFill>
                  <a:srgbClr val="FFFFFF"/>
                </a:solidFill>
                <a:latin typeface="Arial Black" pitchFamily="34" charset="0"/>
                <a:cs typeface="Arial"/>
              </a:rPr>
              <a:t>O Que É Culpa?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Culpa é parte da consciência humana que nos acorda e nos convence de ações, pensamentos e palavras feitas.  É a voz dentro de nos que diz que falhamos em realizar um certo padrão dentro de nos ou imposto sobre nos por Deus, parentes, amigos, sociedade,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kern="0" dirty="0" smtClean="0">
                <a:solidFill>
                  <a:srgbClr val="FFFFFF"/>
                </a:solidFill>
                <a:latin typeface="Arial Black" pitchFamily="34" charset="0"/>
                <a:cs typeface="Arial"/>
              </a:rPr>
              <a:t>O Que É Culpa?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Culpa significa que acreditamos que há uma maneira certa ou errada em que devemos viver e que há padrões que merecem ser mantidas.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Então culpa é o sentimento de responsabilidade ou remorso por alguma ofensa, crime, coisa errada, etc., seja real ou imaginária.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Propósito da Culpa?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Todos sentem culpa de uma forma ou outra.  Deus criou a culpa para nosso bem.  É um alarme para nos mostrar que devemos mudar algo (ações, atitudes, pensamentos, etc.).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 culpa é necessário por causa do pecado e a nossa natureza humana. A queda de Adão e Eva ainda nos afeita hoje.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Propósito da Culpa?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Todos têm uma natureza pecaminosa: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Rom. 3:10-18, 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“</a:t>
            </a:r>
            <a:r>
              <a:rPr lang="pt-BR" altLang="pt-BR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Como  está escrito: Não há um justo, nem um sequer.</a:t>
            </a:r>
            <a:r>
              <a:rPr lang="pt-BR" altLang="pt-BR" i="1" kern="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pt-BR" altLang="pt-BR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Não há ninguém que entenda; Não há ninguém que busque a Deus.</a:t>
            </a:r>
            <a:r>
              <a:rPr lang="pt-BR" altLang="pt-BR" i="1" kern="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pt-BR" altLang="pt-BR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Todos se extraviaram, e juntamente se fizeram inúteis. Não há quem faça o bem, não há nem um só</a:t>
            </a: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...”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Propósito da Culpa?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Todos têm uma natureza pecaminosa: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Rom. 3:10-18, </a:t>
            </a:r>
          </a:p>
          <a:p>
            <a:pPr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 “A sua garganta 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é um sepulcro aberto; Com as suas línguas tratam enganosa-mente; Peçonha de áspides está debaixo de seus lábios;</a:t>
            </a:r>
            <a:r>
              <a:rPr lang="pt-BR" altLang="pt-BR" i="1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Cuja boca está cheia de maldição e amargura.</a:t>
            </a:r>
            <a:r>
              <a:rPr lang="pt-BR" altLang="pt-BR" i="1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Os seus pés são ligeiros para derramar sangue...”</a:t>
            </a:r>
            <a:endParaRPr lang="pt-BR" altLang="pt-BR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Propósito da Culpa?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Todos têm uma natureza pecaminosa: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	Rom. 3:10-18, 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lang="pt-BR" altLang="pt-BR" i="1" kern="0" dirty="0">
                <a:solidFill>
                  <a:srgbClr val="FFFFFF"/>
                </a:solidFill>
                <a:latin typeface="Arial"/>
                <a:cs typeface="Arial"/>
              </a:rPr>
              <a:t>Em seus caminhos há destruição e miséria;</a:t>
            </a:r>
            <a:r>
              <a:rPr lang="pt-BR" altLang="pt-BR" i="1" kern="0" baseline="300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pt-BR" altLang="pt-BR" i="1" kern="0" dirty="0">
                <a:solidFill>
                  <a:srgbClr val="FFFFFF"/>
                </a:solidFill>
                <a:latin typeface="Arial"/>
                <a:cs typeface="Arial"/>
              </a:rPr>
              <a:t>E não conheceram o caminho da paz.</a:t>
            </a:r>
            <a:r>
              <a:rPr lang="pt-BR" altLang="pt-BR" i="1" kern="0" baseline="30000" dirty="0">
                <a:solidFill>
                  <a:srgbClr val="FFFFFF"/>
                </a:solidFill>
                <a:latin typeface="Arial"/>
                <a:cs typeface="Arial"/>
              </a:rPr>
              <a:t>  </a:t>
            </a:r>
            <a:r>
              <a:rPr lang="pt-BR" altLang="pt-BR" i="1" kern="0" dirty="0">
                <a:solidFill>
                  <a:srgbClr val="FFFFFF"/>
                </a:solidFill>
                <a:latin typeface="Arial"/>
                <a:cs typeface="Arial"/>
              </a:rPr>
              <a:t>Não há temor de Deus diante de seus olhos”.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Rom. 3:23,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lang="pt-BR" altLang="pt-BR" i="1" kern="0" dirty="0">
                <a:solidFill>
                  <a:srgbClr val="FFFFFF"/>
                </a:solidFill>
                <a:latin typeface="Arial"/>
                <a:cs typeface="Arial"/>
              </a:rPr>
              <a:t>Porque todos pecaram e destituídos estão da glória de Deus</a:t>
            </a: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”.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Propósito da Culpa?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Culpa significa que acreditamos que há uma maneira certa ou errada de agir. 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Culpa existe para ser um alarme para uma situação perigosa.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Quando reagimos a culpa como Deus quer, é bom, muito bom.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Propósito da Culpa?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Culpa pode ensinar-nos ser mais alerta e cauteloso, ajudar a pessoa sentir mais responsável e dar uma oportunidade de aumentar nossa “estima pessoal” (sentimento de aceitação).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Culpa pode nos motivar de mudar, corrigir erros, restaurar relacionamentos, confessar e buscar perdão.</a:t>
            </a:r>
          </a:p>
          <a:p>
            <a:pPr lvl="0" algn="ctr" fontAlgn="base">
              <a:spcAft>
                <a:spcPct val="0"/>
              </a:spcAft>
              <a:buNone/>
            </a:pPr>
            <a:endParaRPr lang="pt-BR" altLang="pt-BR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Quem é responsável de cair por causa da tentação?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 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João 1:10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“</a:t>
            </a:r>
            <a:r>
              <a:rPr lang="pt-BR" altLang="pt-BR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 dissermos que não pecamos, fazemo-lo mentiroso, e a sua palavra não está em nós</a:t>
            </a:r>
            <a:r>
              <a:rPr lang="pt-BR" altLang="pt-BR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</a:t>
            </a: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b="1" kern="0" dirty="0">
              <a:solidFill>
                <a:srgbClr val="FFFFFF"/>
              </a:solidFill>
              <a:latin typeface="Arial"/>
              <a:cs typeface="Arial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b="1" kern="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altLang="pt-BR" sz="8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EU!</a:t>
            </a:r>
            <a:endParaRPr lang="en-US" altLang="pt-BR" sz="80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b="1" kern="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Propósito da Culpa?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Quando a culpa nos levar sentir uma convicção que leva a reconhecer o pecado e a arrepender-nos, é uma coisa boa.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Culpa Persistente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Deus não nos criou para conviver com a culpa persistente.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Culpa persistente é uma destruidora. É uma das mais destrutivas emoções humanas.  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Culpa não resolvida corretamente, pode destruir uma pessoa.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Culpa Persistente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Resultados: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Culpa não resolvida começa na mente. A pessoa pensa que não tem valor, não é amada, e em geral é má.  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Pode fazer a pessoa sentir: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Inferior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Incompetente.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Insegura.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Fracassada.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Culpa Persistente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Resultados: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Pode ficar tão perturbado com a culpa que não pode pensar, nem agir racionalmente.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Pode tornar uma pessoa positiva em uma pessoa que veja tudo como um problema, que ele é uma vitima.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É associado muitas vezes com depressão, ansiedade, stress e outros problemas emocionais.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Culpa Persistente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Resultados: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Pode desenvolver algum tipo de doença relacionado com stress.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Pode dominar os pensamentos da pessoa, tomar controle da pessoa, diminuir motivação e produtividade, até o paralisar, acabar com suas esperanças e sonhos, e ajudar destruir sua vida e a vida daqueles em volta. </a:t>
            </a:r>
            <a:endParaRPr lang="en-US" altLang="pt-BR" kern="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762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LIÇÃO 2</a:t>
            </a:r>
            <a:endParaRPr kumimoji="0" lang="pt-BR" altLang="pt-BR" sz="8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 maior parte das pessoas nunca elimina a experiência de sentir culpa.  Isso é bom, mas precisamos saber lidar com culpa e não deixar ela nos controlar. Muitos tentam silenciar ou eliminar a culpa, mas poucos conseguem.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Mas existem aqueles 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que conseguem </a:t>
            </a: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eliminar a culpa com 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consciências cauterizadas.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I Tim. 4:2, 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“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Pela hipocrisia de homens que falam mentiras, tendo cauterizada a sua própria consciência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lvl="0" fontAlgn="base">
              <a:spcAft>
                <a:spcPct val="0"/>
              </a:spcAft>
              <a:buFontTx/>
              <a:buChar char="•"/>
              <a:defRPr/>
            </a:pPr>
            <a:r>
              <a:rPr lang="pt-BR" altLang="pt-BR" kern="0" dirty="0">
                <a:solidFill>
                  <a:srgbClr val="FFFFFF"/>
                </a:solidFill>
                <a:latin typeface="Arial (Corpo)"/>
                <a:cs typeface="Arial"/>
              </a:rPr>
              <a:t>Há maneiras certas e erradas de lidar com a nossa culpa. Reações normalmente não construtivas:</a:t>
            </a:r>
          </a:p>
          <a:p>
            <a:pPr marL="914400" lvl="0" indent="-568325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b="1" kern="0" dirty="0">
                <a:solidFill>
                  <a:srgbClr val="FFFFFF"/>
                </a:solidFill>
                <a:latin typeface="Arial (Corpo)"/>
                <a:cs typeface="Arial"/>
              </a:rPr>
              <a:t>Justificação </a:t>
            </a:r>
            <a:r>
              <a:rPr lang="pt-BR" altLang="pt-BR" kern="0" dirty="0" smtClean="0">
                <a:solidFill>
                  <a:srgbClr val="FFFFFF"/>
                </a:solidFill>
                <a:latin typeface="Arial (Corpo)"/>
                <a:cs typeface="Arial"/>
              </a:rPr>
              <a:t>(culpando os </a:t>
            </a:r>
            <a:r>
              <a:rPr lang="pt-BR" altLang="pt-BR" kern="0" dirty="0">
                <a:solidFill>
                  <a:srgbClr val="FFFFFF"/>
                </a:solidFill>
                <a:latin typeface="Arial (Corpo)"/>
                <a:cs typeface="Arial"/>
              </a:rPr>
              <a:t>outros, sou vítima).</a:t>
            </a:r>
          </a:p>
          <a:p>
            <a:pPr marL="914400" lvl="0" indent="-568325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b="1" kern="0" dirty="0">
                <a:solidFill>
                  <a:srgbClr val="FFFFFF"/>
                </a:solidFill>
                <a:latin typeface="Arial (Corpo)"/>
                <a:cs typeface="Arial"/>
              </a:rPr>
              <a:t>Substituição</a:t>
            </a:r>
            <a:r>
              <a:rPr lang="pt-BR" altLang="pt-BR" kern="0" dirty="0">
                <a:solidFill>
                  <a:srgbClr val="FFFFFF"/>
                </a:solidFill>
                <a:latin typeface="Arial (Corpo)"/>
                <a:cs typeface="Arial"/>
              </a:rPr>
              <a:t> (procurando perfeição, sendo super gentil e sacrificando-se).</a:t>
            </a:r>
          </a:p>
          <a:p>
            <a:pPr marL="914400" lvl="0" indent="-568325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b="1" kern="0" dirty="0">
                <a:solidFill>
                  <a:srgbClr val="FFFFFF"/>
                </a:solidFill>
                <a:latin typeface="Arial (Corpo)"/>
                <a:cs typeface="Arial"/>
              </a:rPr>
              <a:t>Fuga</a:t>
            </a:r>
            <a:r>
              <a:rPr lang="pt-BR" altLang="pt-BR" kern="0" dirty="0">
                <a:solidFill>
                  <a:srgbClr val="FFFFFF"/>
                </a:solidFill>
                <a:latin typeface="Arial (Corpo)"/>
                <a:cs typeface="Arial"/>
              </a:rPr>
              <a:t> (isolação, afastando dos outro).</a:t>
            </a:r>
          </a:p>
          <a:p>
            <a:pPr marL="914400" lvl="0" indent="-568325" fontAlgn="base"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pt-BR" altLang="pt-BR" b="1" kern="0" dirty="0">
                <a:solidFill>
                  <a:srgbClr val="FFFFFF"/>
                </a:solidFill>
                <a:latin typeface="Arial (Corpo)"/>
                <a:cs typeface="Arial"/>
              </a:rPr>
              <a:t>Ocupação</a:t>
            </a:r>
            <a:r>
              <a:rPr lang="pt-BR" altLang="pt-BR" kern="0" dirty="0">
                <a:solidFill>
                  <a:srgbClr val="FFFFFF"/>
                </a:solidFill>
                <a:latin typeface="Arial (Corpo)"/>
                <a:cs typeface="Arial"/>
              </a:rPr>
              <a:t> (ficando superativo para não ter tempo de pensar).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Corpo)"/>
                <a:cs typeface="Arial"/>
              </a:rPr>
              <a:t>Tentando esconder ou negar nossos sentimentos de culpa geralmente não leva para uma situação saudável.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Corpo)"/>
                <a:cs typeface="Arial"/>
              </a:rPr>
              <a:t>Também é importante examinar a razão pela culpa.  As vezes o sentimento de culpa (ter feito algo errado) não é valido.  Mas tarde vamos examinar o assunto sobre culpa falsa.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Quem é responsável de cair por causa da tentação?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I Cor. 10:13, 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“</a:t>
            </a:r>
            <a:r>
              <a:rPr lang="pt-BR" altLang="pt-BR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Não veio sobre vós tentação, senão humana; mas fiel é Deus, que não vos deixará tentar acima do que podeis, antes com a tentação dará também o escape, para que a possais suportar</a:t>
            </a: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.”</a:t>
            </a: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b="1" kern="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pt-BR" alt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Arial" pitchFamily="34" charset="0"/>
              </a:rPr>
              <a:t>Eu sou responsável pelo meu pecado porque não achei o escape.</a:t>
            </a:r>
            <a:endParaRPr lang="pt-BR" altLang="pt-BR" sz="3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pt-BR" altLang="pt-BR" b="1" kern="0" dirty="0">
              <a:solidFill>
                <a:srgbClr val="FFFFFF"/>
              </a:solidFill>
              <a:latin typeface="Arial"/>
              <a:cs typeface="Arial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As varias maneiras em que a culpa é tratada. </a:t>
            </a:r>
          </a:p>
          <a:p>
            <a:pPr marL="465138" lvl="0" indent="-465138" fontAlgn="base">
              <a:spcAft>
                <a:spcPct val="0"/>
              </a:spcAft>
              <a:buFontTx/>
              <a:buAutoNum type="arabicPeriod"/>
            </a:pP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Equilibrando da nossa culpa com a culpa dos outros.</a:t>
            </a:r>
          </a:p>
          <a:p>
            <a:pPr marL="465138" lvl="0" indent="-465138" fontAlgn="base">
              <a:spcAft>
                <a:spcPct val="0"/>
              </a:spcAft>
              <a:buFontTx/>
              <a:buAutoNum type="arabicPeriod"/>
            </a:pP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Silenciando a culpa através de medicamento. </a:t>
            </a:r>
          </a:p>
          <a:p>
            <a:pPr marL="465138" lvl="0" indent="-465138" fontAlgn="base">
              <a:spcAft>
                <a:spcPct val="0"/>
              </a:spcAft>
              <a:buFontTx/>
              <a:buAutoNum type="arabicPeriod"/>
            </a:pP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Eliminando a culpa e a substituindo por um novo sistema de valores.</a:t>
            </a:r>
          </a:p>
          <a:p>
            <a:pPr marL="465138" lvl="0" indent="-465138" fontAlgn="base">
              <a:spcAft>
                <a:spcPct val="0"/>
              </a:spcAft>
              <a:buFontTx/>
              <a:buAutoNum type="arabicPeriod"/>
            </a:pP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Confessando e arrependendo do pecado.</a:t>
            </a:r>
          </a:p>
          <a:p>
            <a:pPr marL="465138" lvl="0" indent="-465138" fontAlgn="base">
              <a:spcAft>
                <a:spcPct val="0"/>
              </a:spcAft>
              <a:buFontTx/>
              <a:buAutoNum type="arabicPeriod"/>
            </a:pP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Compreendendo e eliminando a culpa falsa.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Os Métodos do Mundo para Resolver a Culpa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endParaRPr lang="pt-BR" altLang="pt-BR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Culpa 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é tão difícil de tratar fora dos princípios bíblicos, que é um dos piores pesadelos para os 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Corpo)"/>
                <a:cs typeface="Arial"/>
              </a:rPr>
              <a:t>psicológicos.  É muito difícil acabar com o reconhecimento do pecado.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(Corpo)"/>
                <a:cs typeface="Arial"/>
              </a:rPr>
              <a:t>Note as seguintes maneiras de tentar resolver a culpa fora do ensinamento da Bíblia.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342900" lvl="1" indent="-342900" algn="ctr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Equilibrando nossa culpa com a culpa dos outros.</a:t>
            </a:r>
          </a:p>
          <a:p>
            <a:pPr lvl="0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Deus quer que tenhamos equilíbrio emocional. Isso envolve equilibrar nossa culpa com a culpa que damos para os outros.</a:t>
            </a:r>
          </a:p>
          <a:p>
            <a:pPr marL="342900" lvl="1" indent="-342900" fontAlgn="base">
              <a:spcAft>
                <a:spcPct val="0"/>
              </a:spcAft>
              <a:buNone/>
            </a:pPr>
            <a:endParaRPr kumimoji="0" lang="pt-BR" alt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endParaRPr lang="en-US" dirty="0"/>
          </a:p>
        </p:txBody>
      </p:sp>
      <p:pic>
        <p:nvPicPr>
          <p:cNvPr id="4" name="Imagem 5" descr="legal_scales_black_silhouet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419600"/>
            <a:ext cx="2895600" cy="2343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CaixaDeTexto 6"/>
          <p:cNvSpPr txBox="1">
            <a:spLocks noChangeArrowheads="1"/>
          </p:cNvSpPr>
          <p:nvPr/>
        </p:nvSpPr>
        <p:spPr bwMode="auto">
          <a:xfrm>
            <a:off x="2971800" y="4419600"/>
            <a:ext cx="2895600" cy="30797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ESTABILIDADE EMOCIONAL</a:t>
            </a: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9" name="CaixaDeTexto 7"/>
          <p:cNvSpPr txBox="1">
            <a:spLocks noChangeArrowheads="1"/>
          </p:cNvSpPr>
          <p:nvPr/>
        </p:nvSpPr>
        <p:spPr bwMode="auto">
          <a:xfrm>
            <a:off x="4786313" y="5767388"/>
            <a:ext cx="1295400" cy="522287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CULPA DOS OUTROS</a:t>
            </a:r>
            <a:endParaRPr kumimoji="0" lang="en-US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2889250" y="5767388"/>
            <a:ext cx="1143000" cy="522287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CULPA DE SI MESMO</a:t>
            </a:r>
            <a:endParaRPr kumimoji="0" lang="en-US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342900" lvl="1" indent="-342900" algn="ctr" fontAlgn="base">
              <a:spcAft>
                <a:spcPct val="0"/>
              </a:spcAft>
              <a:buNone/>
              <a:defRPr/>
            </a:pPr>
            <a:r>
              <a:rPr lang="pt-BR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Equilibrando nossa culpa com a culpa dos outros.</a:t>
            </a:r>
          </a:p>
          <a:p>
            <a:pPr lvl="0" fontAlgn="base">
              <a:spcAft>
                <a:spcPct val="0"/>
              </a:spcAft>
              <a:buNone/>
              <a:defRPr/>
            </a:pPr>
            <a:endParaRPr lang="pt-BR" sz="8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  <a:defRPr/>
            </a:pPr>
            <a:r>
              <a:rPr 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Quando não há equilíbrio, sérios problemas emocionais podem surgir. </a:t>
            </a:r>
            <a:r>
              <a:rPr 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Quando </a:t>
            </a:r>
            <a:r>
              <a:rPr 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 </a:t>
            </a:r>
            <a:r>
              <a:rPr 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nossa culpa </a:t>
            </a:r>
            <a:r>
              <a:rPr 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é demais, a pessoa pode sentir depressão. </a:t>
            </a:r>
          </a:p>
          <a:p>
            <a:endParaRPr lang="en-US" dirty="0"/>
          </a:p>
        </p:txBody>
      </p:sp>
      <p:pic>
        <p:nvPicPr>
          <p:cNvPr id="4" name="Imagem 7" descr="ethics-scal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403725"/>
            <a:ext cx="351948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2998788" y="4405313"/>
            <a:ext cx="2895600" cy="30797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INESTABILIDADE EMOCIONAL</a:t>
            </a: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4633913" y="5105400"/>
            <a:ext cx="1295400" cy="52387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CULPA DOS OUTROS</a:t>
            </a:r>
            <a:endParaRPr kumimoji="0" lang="en-US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CaixaDeTexto 9"/>
          <p:cNvSpPr txBox="1">
            <a:spLocks noChangeArrowheads="1"/>
          </p:cNvSpPr>
          <p:nvPr/>
        </p:nvSpPr>
        <p:spPr bwMode="auto">
          <a:xfrm>
            <a:off x="3068638" y="5621338"/>
            <a:ext cx="1143000" cy="52387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CULPA DE SI MESMO</a:t>
            </a:r>
            <a:endParaRPr kumimoji="0" lang="en-US" altLang="en-US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3478213" y="6491288"/>
            <a:ext cx="190500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DEPRESSÃO</a:t>
            </a:r>
            <a:endParaRPr kumimoji="0" lang="en-US" altLang="en-US" sz="14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342900" lvl="1" indent="-342900" algn="ctr" fontAlgn="base">
              <a:spcAft>
                <a:spcPct val="0"/>
              </a:spcAft>
              <a:buNone/>
              <a:defRPr/>
            </a:pPr>
            <a:r>
              <a:rPr lang="pt-BR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Equilibrando nossa culpa com a culpa dos outros.</a:t>
            </a:r>
          </a:p>
          <a:p>
            <a:pPr lvl="0" fontAlgn="base">
              <a:spcAft>
                <a:spcPct val="0"/>
              </a:spcAft>
              <a:buNone/>
              <a:defRPr/>
            </a:pPr>
            <a:endParaRPr lang="pt-BR" sz="8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  <a:defRPr/>
            </a:pPr>
            <a:r>
              <a:rPr 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Quando a culpa dos outros é demais, podemos ficar com amargura. </a:t>
            </a:r>
          </a:p>
          <a:p>
            <a:endParaRPr lang="en-US" dirty="0"/>
          </a:p>
        </p:txBody>
      </p:sp>
      <p:pic>
        <p:nvPicPr>
          <p:cNvPr id="9" name="Imagem 4" descr="ethics-scal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410075"/>
            <a:ext cx="35052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6"/>
          <p:cNvSpPr txBox="1">
            <a:spLocks noChangeArrowheads="1"/>
          </p:cNvSpPr>
          <p:nvPr/>
        </p:nvSpPr>
        <p:spPr bwMode="auto">
          <a:xfrm>
            <a:off x="2971800" y="4419600"/>
            <a:ext cx="2895600" cy="30797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INESTABILIDADE EMOCIONAL</a:t>
            </a:r>
            <a:endParaRPr kumimoji="0" lang="en-US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CaixaDeTexto 8"/>
          <p:cNvSpPr txBox="1">
            <a:spLocks noChangeArrowheads="1"/>
          </p:cNvSpPr>
          <p:nvPr/>
        </p:nvSpPr>
        <p:spPr bwMode="auto">
          <a:xfrm>
            <a:off x="4592638" y="5635625"/>
            <a:ext cx="1295400" cy="522288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CULPA DOS OUTROS</a:t>
            </a:r>
            <a:endParaRPr kumimoji="0" lang="en-US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2" name="CaixaDeTexto 9"/>
          <p:cNvSpPr txBox="1">
            <a:spLocks noChangeArrowheads="1"/>
          </p:cNvSpPr>
          <p:nvPr/>
        </p:nvSpPr>
        <p:spPr bwMode="auto">
          <a:xfrm>
            <a:off x="3013075" y="5105400"/>
            <a:ext cx="1143000" cy="52387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CULPA DE SI MESMO</a:t>
            </a:r>
            <a:endParaRPr kumimoji="0" lang="en-US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CaixaDeTexto 10"/>
          <p:cNvSpPr txBox="1">
            <a:spLocks noChangeArrowheads="1"/>
          </p:cNvSpPr>
          <p:nvPr/>
        </p:nvSpPr>
        <p:spPr bwMode="auto">
          <a:xfrm>
            <a:off x="3478213" y="6491288"/>
            <a:ext cx="1905000" cy="3079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AMARGURA</a:t>
            </a:r>
            <a:endParaRPr kumimoji="0" lang="en-US" altLang="en-US" sz="14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342900" lvl="1" indent="-342900" algn="ctr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Equilibrando nossa culpa com a culpa dos outros.</a:t>
            </a:r>
          </a:p>
          <a:p>
            <a:pPr lvl="0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Então o psicólogo tenta criar estabilidade emocional, geralmente por meio de adicionar culpa para um lado ou o outro.  </a:t>
            </a:r>
            <a:endParaRPr kumimoji="0" lang="pt-BR" alt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endParaRPr lang="en-US" dirty="0"/>
          </a:p>
        </p:txBody>
      </p:sp>
      <p:pic>
        <p:nvPicPr>
          <p:cNvPr id="8" name="Imagem 8" descr="legal_scales_black_silhouet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419600"/>
            <a:ext cx="2895600" cy="2343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2971800" y="4419600"/>
            <a:ext cx="2895600" cy="30797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ESTABILIDADE EMOCIONAL</a:t>
            </a:r>
            <a:endParaRPr kumimoji="0" lang="en-US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0" name="CaixaDeTexto 10"/>
          <p:cNvSpPr txBox="1">
            <a:spLocks noChangeArrowheads="1"/>
          </p:cNvSpPr>
          <p:nvPr/>
        </p:nvSpPr>
        <p:spPr bwMode="auto">
          <a:xfrm>
            <a:off x="4786313" y="5767388"/>
            <a:ext cx="1295400" cy="522287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CULPA DOS OUTROS</a:t>
            </a:r>
            <a:endParaRPr kumimoji="0" lang="en-US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CaixaDeTexto 11"/>
          <p:cNvSpPr txBox="1">
            <a:spLocks noChangeArrowheads="1"/>
          </p:cNvSpPr>
          <p:nvPr/>
        </p:nvSpPr>
        <p:spPr bwMode="auto">
          <a:xfrm>
            <a:off x="2889250" y="5767388"/>
            <a:ext cx="1143000" cy="522287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CULPA DE SI MESMO</a:t>
            </a:r>
            <a:endParaRPr kumimoji="0" lang="en-US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342900" lvl="1" indent="-342900" algn="ctr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Equilibrando nossa culpa com a culpa dos outros.</a:t>
            </a:r>
          </a:p>
          <a:p>
            <a:pPr lvl="0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Mas isso é muito difícil obter por muito tempo, pois um lado ou outro tem um vazamento de emoções. </a:t>
            </a:r>
            <a:endParaRPr kumimoji="0" lang="pt-BR" alt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endParaRPr lang="en-US" dirty="0"/>
          </a:p>
        </p:txBody>
      </p:sp>
      <p:pic>
        <p:nvPicPr>
          <p:cNvPr id="8" name="Imagem 8" descr="legal_scales_black_silhouet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419600"/>
            <a:ext cx="2895600" cy="2343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2971800" y="4419600"/>
            <a:ext cx="2895600" cy="30797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ESTABILIDADE EMOCIONAL</a:t>
            </a:r>
            <a:endParaRPr kumimoji="0" lang="en-US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0" name="CaixaDeTexto 10"/>
          <p:cNvSpPr txBox="1">
            <a:spLocks noChangeArrowheads="1"/>
          </p:cNvSpPr>
          <p:nvPr/>
        </p:nvSpPr>
        <p:spPr bwMode="auto">
          <a:xfrm>
            <a:off x="4786313" y="5767388"/>
            <a:ext cx="1295400" cy="522287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CULPA DOS OUTROS</a:t>
            </a:r>
            <a:endParaRPr kumimoji="0" lang="en-US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1" name="CaixaDeTexto 11"/>
          <p:cNvSpPr txBox="1">
            <a:spLocks noChangeArrowheads="1"/>
          </p:cNvSpPr>
          <p:nvPr/>
        </p:nvSpPr>
        <p:spPr bwMode="auto">
          <a:xfrm>
            <a:off x="2889250" y="5767388"/>
            <a:ext cx="1143000" cy="522287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CULPA DE SI MESMO</a:t>
            </a:r>
            <a:endParaRPr kumimoji="0" lang="en-US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342900" lvl="1" indent="-342900" algn="ctr" fontAlgn="base">
              <a:spcAft>
                <a:spcPct val="0"/>
              </a:spcAft>
              <a:buNone/>
              <a:defRPr/>
            </a:pPr>
            <a:r>
              <a:rPr lang="pt-BR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Equilibrando nossa culpa com a culpa dos outros.</a:t>
            </a:r>
          </a:p>
          <a:p>
            <a:pPr lvl="0" fontAlgn="base">
              <a:spcAft>
                <a:spcPct val="0"/>
              </a:spcAft>
              <a:buNone/>
              <a:defRPr/>
            </a:pPr>
            <a:endParaRPr lang="pt-BR" sz="80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  <a:defRPr/>
            </a:pPr>
            <a:r>
              <a:rPr 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 Bíblia ensina que a maneira certa de criar estabilidade emocional e esvaziar os dois lados com perdão e perdoando. </a:t>
            </a:r>
          </a:p>
          <a:p>
            <a:endParaRPr lang="en-US" dirty="0"/>
          </a:p>
        </p:txBody>
      </p:sp>
      <p:pic>
        <p:nvPicPr>
          <p:cNvPr id="8" name="Imagem 8" descr="legal_scales_black_silhouet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419600"/>
            <a:ext cx="2895600" cy="2343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2971800" y="4419600"/>
            <a:ext cx="2895600" cy="30797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ESTABILIDADE EMOCIONAL</a:t>
            </a:r>
            <a:endParaRPr kumimoji="0" lang="en-US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2895600" y="5773738"/>
            <a:ext cx="1093788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PEDINDO PERDÃO</a:t>
            </a:r>
            <a:endParaRPr kumimoji="0" lang="en-US" altLang="en-US" sz="14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CaixaDeTexto 12"/>
          <p:cNvSpPr txBox="1">
            <a:spLocks noChangeArrowheads="1"/>
          </p:cNvSpPr>
          <p:nvPr/>
        </p:nvSpPr>
        <p:spPr bwMode="auto">
          <a:xfrm>
            <a:off x="4876800" y="5751513"/>
            <a:ext cx="1066800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DANDO PERDÃO</a:t>
            </a:r>
            <a:endParaRPr kumimoji="0" lang="en-US" altLang="en-US" sz="14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342900" lvl="1" indent="-342900" algn="ctr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Equilibrando nossa culpa com a culpa dos outros.</a:t>
            </a:r>
          </a:p>
          <a:p>
            <a:pPr lvl="0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Mat. 5:24-25, “</a:t>
            </a:r>
            <a:r>
              <a:rPr lang="pt-BR" altLang="pt-BR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Deixa ali diante do altar a tua oferta, e vai reconciliar-te primeiro com teu irmão e...</a:t>
            </a:r>
            <a:r>
              <a:rPr lang="pt-BR" altLang="pt-BR" i="1" kern="0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pt-BR" altLang="pt-BR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Concilia-te depressa com o teu adversário, enquanto estás no caminho com ele</a:t>
            </a: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</a:t>
            </a:r>
            <a:endParaRPr lang="pt-BR" altLang="pt-BR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4114800" y="6172200"/>
            <a:ext cx="1093788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PEDINDO PERDÃO</a:t>
            </a:r>
            <a:endParaRPr kumimoji="0" lang="en-US" alt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342900" lvl="1" indent="-342900" algn="ctr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Equilibrando nossa culpa com a culpa dos outros.</a:t>
            </a:r>
          </a:p>
          <a:p>
            <a:pPr lvl="0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lang="en-US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Ef. 4:32, “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Antes sede uns para com os outros benignos, misericordiosos, perdoando-vos uns aos outros, como também Deus vos perdoou em Cristo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Quem é responsável de cair por causa da tentação?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De Onde Vem A Tentação?</a:t>
            </a:r>
            <a:endParaRPr lang="pt-BR" alt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buNone/>
            </a:pPr>
            <a:endParaRPr lang="pt-B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>
              <a:buNone/>
            </a:pPr>
            <a:r>
              <a:rPr lang="pt-B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Tiago </a:t>
            </a:r>
            <a:r>
              <a:rPr lang="pt-B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1:13-15, </a:t>
            </a:r>
          </a:p>
          <a:p>
            <a:pPr marL="0" indent="0" algn="ctr">
              <a:buNone/>
            </a:pPr>
            <a:r>
              <a:rPr lang="pt-BR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“</a:t>
            </a:r>
            <a:r>
              <a:rPr lang="pt-B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Ninguém, sendo tentado, diga: De Deus sou tentado; porque Deus não pode ser tentado pelo mal, e a ninguém tenta.  Mas cada um é tentado, quando atraído e engodado pela sua própria concupiscência.  Depois, havendo a concupiscência  concebido, dá à luz o pecado; e o pecado, sendo consumado, gera a morte.”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342900" lvl="1" indent="-342900" algn="ctr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Equilibrando nossa culpa com a culpa dos outros.</a:t>
            </a:r>
          </a:p>
          <a:p>
            <a:pPr lvl="0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Mat. 6:14-15, “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Porque, se perdoardes aos homens as suas ofensas, também vosso Pai celestial vos perdoará a vós;</a:t>
            </a:r>
            <a:r>
              <a:rPr lang="pt-BR" altLang="pt-BR" i="1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Se, porém, não perdoardes aos homens as suas ofensas, também vosso Pai vos não perdoará as vossas ofensas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</a:t>
            </a:r>
          </a:p>
          <a:p>
            <a:endParaRPr lang="en-US" dirty="0"/>
          </a:p>
        </p:txBody>
      </p:sp>
      <p:sp>
        <p:nvSpPr>
          <p:cNvPr id="6" name="CaixaDeTexto 12"/>
          <p:cNvSpPr txBox="1">
            <a:spLocks noChangeArrowheads="1"/>
          </p:cNvSpPr>
          <p:nvPr/>
        </p:nvSpPr>
        <p:spPr bwMode="auto">
          <a:xfrm>
            <a:off x="4114800" y="6172200"/>
            <a:ext cx="1066800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itchFamily="34" charset="0"/>
              </a:rPr>
              <a:t>DANDO PERDÃO</a:t>
            </a:r>
            <a:endParaRPr kumimoji="0" lang="en-US" alt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342900" lvl="1" indent="-342900" algn="ctr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Equilibrando nossa culpa com a culpa dos outros.</a:t>
            </a:r>
          </a:p>
          <a:p>
            <a:pPr lvl="0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Precisamos substituir a culpa com perdão. Assim podemos manter um equilibro emocional e sentir a comunhão com Cristo.</a:t>
            </a:r>
            <a:endParaRPr kumimoji="0" lang="pt-BR" altLang="pt-BR" sz="36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endParaRPr lang="en-US" dirty="0"/>
          </a:p>
        </p:txBody>
      </p:sp>
      <p:pic>
        <p:nvPicPr>
          <p:cNvPr id="8" name="Imagem 8" descr="legal_scales_black_silhouet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449306"/>
            <a:ext cx="2895600" cy="2343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CaixaDeTexto 9"/>
          <p:cNvSpPr txBox="1">
            <a:spLocks noChangeArrowheads="1"/>
          </p:cNvSpPr>
          <p:nvPr/>
        </p:nvSpPr>
        <p:spPr bwMode="auto">
          <a:xfrm>
            <a:off x="2971800" y="4419600"/>
            <a:ext cx="2895600" cy="307975"/>
          </a:xfrm>
          <a:prstGeom prst="rect">
            <a:avLst/>
          </a:prstGeom>
          <a:solidFill>
            <a:srgbClr val="BBE0E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</a:rPr>
              <a:t>ESTABILIDADE EMOCIONAL</a:t>
            </a:r>
            <a:endParaRPr kumimoji="0" lang="en-US" alt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0" name="CaixaDeTexto 7"/>
          <p:cNvSpPr txBox="1">
            <a:spLocks noChangeArrowheads="1"/>
          </p:cNvSpPr>
          <p:nvPr/>
        </p:nvSpPr>
        <p:spPr bwMode="auto">
          <a:xfrm>
            <a:off x="2909888" y="5781675"/>
            <a:ext cx="1093787" cy="517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PEDINDO PERDÃO</a:t>
            </a:r>
            <a:endParaRPr kumimoji="0" lang="en-US" alt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CaixaDeTexto 12"/>
          <p:cNvSpPr txBox="1">
            <a:spLocks noChangeArrowheads="1"/>
          </p:cNvSpPr>
          <p:nvPr/>
        </p:nvSpPr>
        <p:spPr bwMode="auto">
          <a:xfrm>
            <a:off x="4862513" y="5772150"/>
            <a:ext cx="1066800" cy="517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n-US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DANDO PERDÃO</a:t>
            </a:r>
            <a:endParaRPr kumimoji="0" lang="en-US" altLang="en-US" sz="14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pPr lvl="1" algn="ctr" fontAlgn="base">
              <a:spcAft>
                <a:spcPct val="0"/>
              </a:spcAft>
              <a:buNone/>
            </a:pPr>
            <a:r>
              <a:rPr kumimoji="0" lang="pt-BR" altLang="pt-B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Silenciando a culpa através de medicamento.  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endParaRPr lang="pt-BR" altLang="pt-BR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 uso dos psicotrópicos não é uma cura, mas um anestésico para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minimizar a </a:t>
            </a:r>
            <a:r>
              <a:rPr lang="pt-BR" altLang="pt-BR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culpa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 com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a esperança que com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o tempo a culpa vai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desaparecer. </a:t>
            </a:r>
          </a:p>
          <a:p>
            <a:endParaRPr lang="en-US" dirty="0"/>
          </a:p>
        </p:txBody>
      </p:sp>
      <p:pic>
        <p:nvPicPr>
          <p:cNvPr id="4" name="Imagem 4" descr="farmacos-psicotropicos-300x2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76600"/>
            <a:ext cx="36195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1" algn="ctr" fontAlgn="base">
              <a:spcAft>
                <a:spcPct val="0"/>
              </a:spcAft>
              <a:buNone/>
            </a:pPr>
            <a:r>
              <a:rPr lang="pt-BR" altLang="pt-BR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a Culpa </a:t>
            </a:r>
            <a:r>
              <a:rPr lang="pt-BR" altLang="pt-BR" sz="3200" kern="0" dirty="0" smtClean="0">
                <a:solidFill>
                  <a:srgbClr val="FFFFFF"/>
                </a:solidFill>
                <a:latin typeface="Arial"/>
                <a:cs typeface="Arial"/>
              </a:rPr>
              <a:t>e a Substituindo por um Novo Sistema de Valor</a:t>
            </a: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Para a maior parte dos psicólogos a culpa é má e deve ser eliminada. Desde que a culpa e o pecado são ligados tão intimamente, o pecado precisa ser eliminado.  Também desde que pecado e Deus são ligados, Deus precisa ser substituído por alguma outra coisa.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Veja as sugestões para resolver a culpa.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lvl="1" algn="ctr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Eliminando a Culpa </a:t>
            </a:r>
            <a:r>
              <a:rPr lang="pt-BR" altLang="pt-BR" sz="3200" kern="0" dirty="0" smtClean="0">
                <a:solidFill>
                  <a:srgbClr val="FFFFFF"/>
                </a:solidFill>
                <a:latin typeface="Arial"/>
                <a:cs typeface="Arial"/>
              </a:rPr>
              <a:t>e a Substituindo por um Novo Sistema de Valores</a:t>
            </a:r>
            <a:endParaRPr kumimoji="0" lang="pt-BR" alt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Mundo</a:t>
            </a: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Aceitar 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suas imperfeições como um área cinza da sua vida.  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Bíblia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Pecado é real. É a causa de todo o mau no mundo. </a:t>
            </a:r>
          </a:p>
          <a:p>
            <a:pPr lvl="0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Rom. 5:12, “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Portanto, como por um homem entrou o pecado no mundo, e pelo pecado a morte, assim também a morte passou a todos os homens por isso que todos pecaram</a:t>
            </a:r>
            <a:r>
              <a:rPr lang="en-US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 </a:t>
            </a:r>
            <a:endParaRPr lang="pt-BR" altLang="pt-BR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lvl="1" algn="ctr" fontAlgn="base">
              <a:spcAft>
                <a:spcPct val="0"/>
              </a:spcAft>
              <a:buNone/>
            </a:pPr>
            <a:r>
              <a:rPr lang="pt-BR" altLang="pt-BR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a Culpa </a:t>
            </a:r>
            <a:r>
              <a:rPr lang="pt-BR" altLang="pt-BR" sz="3200" kern="0" dirty="0" smtClean="0">
                <a:solidFill>
                  <a:srgbClr val="FFFFFF"/>
                </a:solidFill>
                <a:latin typeface="Arial"/>
                <a:cs typeface="Arial"/>
              </a:rPr>
              <a:t>e a Substituindo por um Novo Sistema de Valores</a:t>
            </a:r>
            <a:endParaRPr lang="pt-BR" altLang="pt-BR" sz="32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Mundo</a:t>
            </a: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Entender </a:t>
            </a:r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que as ações podem ser boas ou más, mas que somos sempre bons.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Bíblia</a:t>
            </a: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: Ao contrário, a Bíblia mostra que ninguém é bom.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baseline="3000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Rom. 3:10, “</a:t>
            </a:r>
            <a:r>
              <a:rPr lang="pt-BR" altLang="pt-BR" i="1" kern="0" dirty="0">
                <a:solidFill>
                  <a:srgbClr val="FFFFFF"/>
                </a:solidFill>
                <a:latin typeface="Arial"/>
                <a:cs typeface="Arial"/>
              </a:rPr>
              <a:t>Como está escrito: Não há um justo, nem um sequer</a:t>
            </a: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”.</a:t>
            </a:r>
            <a:r>
              <a:rPr lang="pt-BR" altLang="pt-BR" kern="0" baseline="300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	Rom. 3:23, “</a:t>
            </a:r>
            <a:r>
              <a:rPr lang="pt-BR" altLang="pt-BR" i="1" kern="0" dirty="0">
                <a:solidFill>
                  <a:srgbClr val="FFFFFF"/>
                </a:solidFill>
                <a:latin typeface="Arial"/>
                <a:cs typeface="Arial"/>
              </a:rPr>
              <a:t>Porque todos pecaram e destituídos estão da glória de Deus</a:t>
            </a: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”.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lvl="1" algn="ctr" fontAlgn="base">
              <a:spcAft>
                <a:spcPct val="0"/>
              </a:spcAft>
              <a:buNone/>
            </a:pPr>
            <a:r>
              <a:rPr lang="pt-BR" altLang="pt-BR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a Culpa </a:t>
            </a:r>
            <a:r>
              <a:rPr lang="pt-BR" altLang="pt-BR" sz="3200" kern="0" dirty="0" smtClean="0">
                <a:solidFill>
                  <a:srgbClr val="FFFFFF"/>
                </a:solidFill>
                <a:latin typeface="Arial"/>
                <a:cs typeface="Arial"/>
              </a:rPr>
              <a:t>e a Substituindo por um Novo Sistema de Valores</a:t>
            </a:r>
            <a:endParaRPr lang="pt-BR" altLang="pt-BR" sz="32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Mundo</a:t>
            </a: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Entender 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que </a:t>
            </a: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as 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ações podem ser </a:t>
            </a: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boas 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ou </a:t>
            </a: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más, 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mas que somos sempre bom.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Bíblia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Ao contrário, a Bíblia mostra que ninguém é bom.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Rom. 7:18, “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Porque eu sei que em mim, isto é, na minha carne, não habita bem algum; e com efeito o querer está em mim, mas não consigo realizar o bem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lvl="1" algn="ctr" fontAlgn="base">
              <a:spcAft>
                <a:spcPct val="0"/>
              </a:spcAft>
              <a:buNone/>
            </a:pPr>
            <a:r>
              <a:rPr lang="pt-BR" altLang="pt-BR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a Culpa </a:t>
            </a:r>
            <a:r>
              <a:rPr lang="pt-BR" altLang="pt-BR" sz="3200" kern="0" dirty="0" smtClean="0">
                <a:solidFill>
                  <a:srgbClr val="FFFFFF"/>
                </a:solidFill>
                <a:latin typeface="Arial"/>
                <a:cs typeface="Arial"/>
              </a:rPr>
              <a:t>e a Substituindo por um Novo Sistema de Valores</a:t>
            </a:r>
            <a:endParaRPr lang="pt-BR" altLang="pt-BR" sz="32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Mundo</a:t>
            </a: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Desabafe 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seus sentimentos para alguém porque culpa escondida ou supressa é a culpa mais destrutiva.  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Bíblia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r>
              <a:rPr lang="pt-BR" altLang="pt-BR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Confessar nosso pecado a Deus.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I João 1:9, “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 confessarmos os nossos pecados, ele é fiel e justo para nos perdoar os pecados, e nos purificar de toda a injustiça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lvl="1" algn="ctr" fontAlgn="base">
              <a:spcAft>
                <a:spcPct val="0"/>
              </a:spcAft>
              <a:buNone/>
            </a:pPr>
            <a:r>
              <a:rPr lang="pt-BR" altLang="pt-BR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a Culpa </a:t>
            </a:r>
            <a:r>
              <a:rPr lang="pt-BR" altLang="pt-BR" sz="3200" kern="0" dirty="0" smtClean="0">
                <a:solidFill>
                  <a:srgbClr val="FFFFFF"/>
                </a:solidFill>
                <a:latin typeface="Arial"/>
                <a:cs typeface="Arial"/>
              </a:rPr>
              <a:t>e a Substituindo por um Novo Sistema de Valores</a:t>
            </a:r>
            <a:endParaRPr lang="pt-BR" altLang="pt-BR" sz="32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Mundo</a:t>
            </a: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Não 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busque “aceitação dos outros”, mas desenvolva seus próprios padrões de comportamento.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Bíblia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r>
              <a:rPr lang="pt-BR" altLang="pt-BR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Devemos buscar agradar a Deus.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en-US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 Tess. 4:1, “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Finalmente, irmãos, vos rogamos e exortamos no Senhor Jesus, que assim como recebestes de nós, de que maneira convém andar e agradar a Deus, assim andai, para que possais progredir cada vez mais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lvl="1" algn="ctr" fontAlgn="base">
              <a:spcAft>
                <a:spcPct val="0"/>
              </a:spcAft>
              <a:buNone/>
            </a:pPr>
            <a:r>
              <a:rPr lang="pt-BR" altLang="pt-BR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a Culpa </a:t>
            </a:r>
            <a:r>
              <a:rPr lang="pt-BR" altLang="pt-BR" sz="3200" kern="0" dirty="0" smtClean="0">
                <a:solidFill>
                  <a:srgbClr val="FFFFFF"/>
                </a:solidFill>
                <a:latin typeface="Arial"/>
                <a:cs typeface="Arial"/>
              </a:rPr>
              <a:t>e a Substituindo por um Novo Sistema de Valores</a:t>
            </a:r>
            <a:endParaRPr lang="pt-BR" altLang="pt-BR" sz="32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Mundo</a:t>
            </a: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Deus 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fez você imperfeito, e assim perdoa você de fazer decisões imperfeitas.  Se Ele pode o perdoar, porque você não pode se perdoar?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Bíblia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r>
              <a:rPr lang="pt-BR" altLang="pt-BR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Deus fez você perfeito, mas foi a desobediência que nos fez pecadores.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en-US" altLang="pt-BR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Gên</a:t>
            </a:r>
            <a:r>
              <a:rPr lang="en-US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 1:31, “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 viu Deus tudo quanto tinha feito, e eis que era muito bom; e foi a tarde e a manhã, o dia sexto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Quem é responsável de cair por causa da tentação?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79637"/>
            <a:ext cx="7391400" cy="452596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altLang="pt-BR" sz="4800" b="1" u="sng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Eu sou responsável</a:t>
            </a:r>
            <a:r>
              <a:rPr lang="pt-BR" altLang="pt-BR" sz="4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porque me entrego à minha própria concupiscência.</a:t>
            </a:r>
            <a:endParaRPr lang="en-US" altLang="pt-BR" sz="4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410200"/>
          </a:xfrm>
        </p:spPr>
        <p:txBody>
          <a:bodyPr>
            <a:normAutofit fontScale="92500" lnSpcReduction="20000"/>
          </a:bodyPr>
          <a:lstStyle/>
          <a:p>
            <a:pPr lvl="1" algn="ctr" fontAlgn="base">
              <a:spcAft>
                <a:spcPct val="0"/>
              </a:spcAft>
              <a:buNone/>
            </a:pPr>
            <a:r>
              <a:rPr lang="pt-BR" altLang="pt-BR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a Culpa </a:t>
            </a:r>
            <a:r>
              <a:rPr lang="pt-BR" altLang="pt-BR" sz="3200" kern="0" dirty="0" smtClean="0">
                <a:solidFill>
                  <a:srgbClr val="FFFFFF"/>
                </a:solidFill>
                <a:latin typeface="Arial"/>
                <a:cs typeface="Arial"/>
              </a:rPr>
              <a:t>e a Substituindo por um Novo Sistema de Valores</a:t>
            </a:r>
            <a:endParaRPr lang="pt-BR" altLang="pt-BR" sz="32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Mundo: Deus 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fez você imperfeito, e assim perdoa você de fazer decisões imperfeitas.  Se Ele pode o perdoar, porque você não pode se perdoar? 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Bíblia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r>
              <a:rPr lang="pt-BR" altLang="pt-BR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Deus fez você perfeito, mas foi a desobediência que nos fez pecadores.</a:t>
            </a:r>
          </a:p>
          <a:p>
            <a:pPr lvl="0" fontAlgn="base">
              <a:spcAft>
                <a:spcPct val="0"/>
              </a:spcAft>
              <a:buNone/>
            </a:pPr>
            <a:r>
              <a:rPr lang="en-US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Rom. 5:12, “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Portanto, como por um homem entrou o pecado no mundo, e pelo pecado a morte, assim também a morte passou a todos os homens por isso que todos pecaram</a:t>
            </a:r>
            <a:r>
              <a:rPr lang="en-US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</a:t>
            </a:r>
            <a:endParaRPr lang="pt-BR" altLang="pt-BR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800"/>
          </a:xfrm>
        </p:spPr>
        <p:txBody>
          <a:bodyPr>
            <a:normAutofit fontScale="85000" lnSpcReduction="10000"/>
          </a:bodyPr>
          <a:lstStyle/>
          <a:p>
            <a:pPr lvl="1" algn="ctr" fontAlgn="base">
              <a:spcAft>
                <a:spcPct val="0"/>
              </a:spcAft>
              <a:buNone/>
            </a:pPr>
            <a:r>
              <a:rPr lang="pt-BR" altLang="pt-BR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a Culpa </a:t>
            </a:r>
            <a:r>
              <a:rPr lang="pt-BR" altLang="pt-BR" sz="3200" kern="0" dirty="0" smtClean="0">
                <a:solidFill>
                  <a:srgbClr val="FFFFFF"/>
                </a:solidFill>
                <a:latin typeface="Arial"/>
                <a:cs typeface="Arial"/>
              </a:rPr>
              <a:t>e a Substituindo por um Novo Sistema de Valores</a:t>
            </a:r>
            <a:endParaRPr lang="pt-BR" altLang="pt-BR" sz="32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Mundo</a:t>
            </a: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Deus 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fez você imperfeito, e assim perdoa você de fazer decisões imperfeitas.  Se Ele pode o perdoar, porque você não pode se perdoar? </a:t>
            </a:r>
            <a:endParaRPr lang="pt-BR" altLang="pt-BR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endParaRPr lang="pt-BR" altLang="pt-BR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Bíblia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r>
              <a:rPr lang="pt-BR" altLang="pt-BR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Deus nos perdoa quando confessamos nossos pecados e nos arrependemos.  Assim podemos eliminar o sentimento de culpa.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fontScale="85000" lnSpcReduction="10000"/>
          </a:bodyPr>
          <a:lstStyle/>
          <a:p>
            <a:pPr lvl="1" algn="ctr" fontAlgn="base">
              <a:spcAft>
                <a:spcPct val="0"/>
              </a:spcAft>
              <a:buNone/>
            </a:pPr>
            <a:r>
              <a:rPr lang="pt-BR" altLang="pt-BR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a Culpa </a:t>
            </a:r>
            <a:r>
              <a:rPr lang="pt-BR" altLang="pt-BR" sz="3200" kern="0" dirty="0" smtClean="0">
                <a:solidFill>
                  <a:srgbClr val="FFFFFF"/>
                </a:solidFill>
                <a:latin typeface="Arial"/>
                <a:cs typeface="Arial"/>
              </a:rPr>
              <a:t>e a Substituindo por um Novo Sistema de Valores</a:t>
            </a:r>
            <a:endParaRPr kumimoji="0" lang="pt-BR" alt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Mundo</a:t>
            </a: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Deus 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fez você imperfeito, e assim perdoa você de fazer decisões imperfeitas.  Se Ele pode o perdoar, porque você não pode se perdoar? </a:t>
            </a:r>
            <a:endParaRPr lang="pt-BR" altLang="pt-BR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endParaRPr lang="pt-BR" altLang="pt-BR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Bíblia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r>
              <a:rPr lang="pt-BR" altLang="pt-BR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Que surpresa!  Agora eu devo acreditar que Deus é o nosso criador?  Parece meio hipócrita quando quer negar a sua autoridade sobre nossas vidas. </a:t>
            </a:r>
            <a:r>
              <a:rPr lang="en-US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endParaRPr lang="pt-BR" altLang="pt-BR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lvl="1" algn="ctr" fontAlgn="base">
              <a:spcAft>
                <a:spcPct val="0"/>
              </a:spcAft>
              <a:buNone/>
            </a:pPr>
            <a:r>
              <a:rPr lang="pt-BR" altLang="pt-BR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a Culpa </a:t>
            </a:r>
            <a:r>
              <a:rPr lang="pt-BR" altLang="pt-BR" sz="3200" kern="0" dirty="0" smtClean="0">
                <a:solidFill>
                  <a:srgbClr val="FFFFFF"/>
                </a:solidFill>
                <a:latin typeface="Arial"/>
                <a:cs typeface="Arial"/>
              </a:rPr>
              <a:t>e a Substituindo por um Novo Sistema de Valores</a:t>
            </a:r>
            <a:endParaRPr lang="pt-BR" altLang="pt-BR" sz="32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Mundo</a:t>
            </a: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pt-BR" altLang="pt-BR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Faça 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seu próprio código moral realista.  Fique com ele.  Somente você é o juiz das suas ações.  Não se julgue pelo padrão dos outros.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Bíblia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</a:t>
            </a:r>
            <a:r>
              <a:rPr lang="pt-BR" altLang="pt-BR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Depois de apelar para a existência de Deus, quer que excluamos Ele da nossa vida e tomemos o seu lugar. O problema da eliminação do pecado é que precisa se estabelecer como a autoridade máxima, tomando o lugar de Deus.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lvl="1" algn="ctr" fontAlgn="base">
              <a:spcAft>
                <a:spcPct val="0"/>
              </a:spcAft>
              <a:buNone/>
            </a:pPr>
            <a:r>
              <a:rPr lang="pt-BR" altLang="pt-BR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a Culpa </a:t>
            </a:r>
            <a:r>
              <a:rPr lang="pt-BR" altLang="pt-BR" sz="3200" kern="0" dirty="0" smtClean="0">
                <a:solidFill>
                  <a:srgbClr val="FFFFFF"/>
                </a:solidFill>
                <a:latin typeface="Arial"/>
                <a:cs typeface="Arial"/>
              </a:rPr>
              <a:t>e a Substituindo por um Novo Sistema de Valores</a:t>
            </a: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kumimoji="0" lang="pt-BR" alt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Rom. 1:21-25, “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Porquanto, tendo conhecido a Deus, não o glorificaram como Deus, nem lhe deram graças, antes em seus discursos se desvaneceram, e o seu coração insensato se obscureceu.</a:t>
            </a:r>
            <a:r>
              <a:rPr lang="pt-BR" altLang="pt-BR" i="1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Dizendo-se sábios, tornaram-se loucos.</a:t>
            </a:r>
            <a:r>
              <a:rPr lang="pt-BR" altLang="pt-BR" i="1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 mudaram a glória do Deus incorruptível em semelhança da imagem de homem corruptível, e de aves, e de quadrúpedes, e de répteis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...”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1" algn="ctr" fontAlgn="base">
              <a:spcAft>
                <a:spcPct val="0"/>
              </a:spcAft>
              <a:buNone/>
            </a:pPr>
            <a:r>
              <a:rPr lang="pt-BR" altLang="pt-BR" sz="3200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a Culpa </a:t>
            </a:r>
            <a:r>
              <a:rPr lang="pt-BR" altLang="pt-BR" sz="3200" kern="0" dirty="0" smtClean="0">
                <a:solidFill>
                  <a:srgbClr val="FFFFFF"/>
                </a:solidFill>
                <a:latin typeface="Arial"/>
                <a:cs typeface="Arial"/>
              </a:rPr>
              <a:t>e a Substituindo por um Novo Sistema de Valores</a:t>
            </a: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kumimoji="0" lang="pt-BR" altLang="pt-BR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Rom. 1:21-25, “...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Por isso também Deus os entregou às concupiscências de seus corações, à imundícia, para desonrarem seus corpos entre si;</a:t>
            </a:r>
            <a:r>
              <a:rPr lang="pt-BR" altLang="pt-BR" i="1" kern="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Pois mudaram a verdade de Deus em mentira, e honraram e serviram mais a criatura do que o Criador, que é bendito eternamente. Amém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</a:t>
            </a:r>
            <a:r>
              <a:rPr lang="en-US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endParaRPr lang="pt-BR" altLang="pt-BR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 kern="0" dirty="0" smtClean="0">
                <a:solidFill>
                  <a:srgbClr val="FFFFFF"/>
                </a:solidFill>
                <a:latin typeface="Arial"/>
                <a:cs typeface="Arial"/>
              </a:rPr>
              <a:t>Resolvendo A Culpa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As maneiras em que a culpa é tratada. </a:t>
            </a:r>
          </a:p>
          <a:p>
            <a:pPr marL="465138" lvl="0" indent="-465138" fontAlgn="base">
              <a:spcAft>
                <a:spcPct val="0"/>
              </a:spcAft>
              <a:buFontTx/>
              <a:buAutoNum type="arabicPeriod"/>
            </a:pP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Equilibrando da nossa culpa com a culpa dos outros.</a:t>
            </a:r>
          </a:p>
          <a:p>
            <a:pPr marL="465138" lvl="0" indent="-465138" fontAlgn="base">
              <a:spcAft>
                <a:spcPct val="0"/>
              </a:spcAft>
              <a:buFontTx/>
              <a:buAutoNum type="arabicPeriod"/>
            </a:pP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Silenciando a culpa através de medicamento. </a:t>
            </a:r>
          </a:p>
          <a:p>
            <a:pPr marL="465138" lvl="0" indent="-465138" fontAlgn="base">
              <a:spcAft>
                <a:spcPct val="0"/>
              </a:spcAft>
              <a:buFontTx/>
              <a:buAutoNum type="arabicPeriod"/>
            </a:pP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Eliminando a culpa e a substituindo por um novo sistema de valores.</a:t>
            </a:r>
          </a:p>
          <a:p>
            <a:pPr marL="465138" lvl="0" indent="-465138" fontAlgn="base">
              <a:spcAft>
                <a:spcPct val="0"/>
              </a:spcAft>
              <a:buFontTx/>
              <a:buAutoNum type="arabicPeriod"/>
            </a:pP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Confessando e arrependendo do pecado.</a:t>
            </a:r>
          </a:p>
          <a:p>
            <a:pPr marL="465138" lvl="0" indent="-465138" fontAlgn="base">
              <a:spcAft>
                <a:spcPct val="0"/>
              </a:spcAft>
              <a:buFontTx/>
              <a:buAutoNum type="arabicPeriod"/>
            </a:pP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Compreendendo e eliminando a culpa falsa.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LIÇÃO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Agora vamos ver a maneira bíblica de resolver a culpa.  É aceitar Deus como a solução para nossa culpa.  Este processo envolve:</a:t>
            </a:r>
          </a:p>
          <a:p>
            <a:pPr lvl="1" fontAlgn="base">
              <a:spcAft>
                <a:spcPct val="0"/>
              </a:spcAft>
              <a:buFont typeface="Arial" pitchFamily="34" charset="0"/>
              <a:buAutoNum type="arabicPeriod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Aceitar nossa responsabilidade.</a:t>
            </a:r>
          </a:p>
          <a:p>
            <a:pPr lvl="1" fontAlgn="base">
              <a:spcAft>
                <a:spcPct val="0"/>
              </a:spcAft>
              <a:buFont typeface="Arial" pitchFamily="34" charset="0"/>
              <a:buAutoNum type="arabicPeriod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Identificar a culpa real.</a:t>
            </a:r>
          </a:p>
          <a:p>
            <a:pPr lvl="1" fontAlgn="base">
              <a:spcAft>
                <a:spcPct val="0"/>
              </a:spcAft>
              <a:buFont typeface="Arial" pitchFamily="34" charset="0"/>
              <a:buAutoNum type="arabicPeriod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Confessar e arrepender-se do pecado.</a:t>
            </a:r>
          </a:p>
          <a:p>
            <a:pPr lvl="1" fontAlgn="base">
              <a:spcAft>
                <a:spcPct val="0"/>
              </a:spcAft>
              <a:buFont typeface="Arial" pitchFamily="34" charset="0"/>
              <a:buAutoNum type="arabicPeriod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Buscar corrigir nossa conduta.</a:t>
            </a:r>
          </a:p>
          <a:p>
            <a:pPr lvl="1" fontAlgn="base">
              <a:spcAft>
                <a:spcPct val="0"/>
              </a:spcAft>
              <a:buFont typeface="Arial" pitchFamily="34" charset="0"/>
              <a:buAutoNum type="arabicPeriod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Eliminar a culpa falsa.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1. Aceitando nossa responsabilidade.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 primeiro passo para resolver a culpa é aceitar a nossa responsabilidade de a analisar e de a resolver como Deus quer.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Eu fiz alguma coisa errada?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Eu reagi de maneira errada?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Eu pensei ou falei algo errado?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Eu falhei numa responsabilidade minha?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Sr. e Sra. Jó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Os dois sofrerem as mesmas coisas no inicio, pois perderem suas riquezas e família.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lang="pt-BR" altLang="pt-BR" sz="2800" b="1" kern="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Jó ficou firme: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kumimoji="0" lang="en-US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en-US" altLang="pt-B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Jó</a:t>
            </a:r>
            <a:r>
              <a:rPr kumimoji="0" lang="en-US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1:20 “</a:t>
            </a:r>
            <a:r>
              <a:rPr kumimoji="0" lang="pt-BR" altLang="pt-BR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Então Jó se levantou, e rasgou o seu manto, e rapou a sua cabeça,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kumimoji="0" lang="pt-BR" altLang="pt-BR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	e se lançou em terra, e adorou.</a:t>
            </a: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	21 </a:t>
            </a:r>
            <a:r>
              <a:rPr kumimoji="0" lang="pt-BR" altLang="pt-BR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E disse: Nu saí do ventre de minha mãe e nu tornarei para lá; o SENHOR o deu, e o SENHOR o tomou: bendito seja o nome do SENHOR.</a:t>
            </a: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	22 </a:t>
            </a:r>
            <a:r>
              <a:rPr kumimoji="0" lang="pt-BR" altLang="pt-BR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Em tudo isto Jó não pecou, nem atribuiu a Deus falta alguma</a:t>
            </a: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”.</a:t>
            </a:r>
          </a:p>
          <a:p>
            <a:pPr marL="0" indent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1. Aceitando nossa responsabilidade.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Eu sou responsável pelo meu pecado.  Não sou vitima, mas um transgressor.  Não podemos transferir nossa culpa para outros dizendo: “Satanás me obrigou a fazer isso”.  Nem acusar os pais, amigos, inimigos, mas aceitar o fato que eu sou responsável.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1. Aceitando nossa responsabilidade.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Transferir a culpa para outros é tão velha como a humanidade.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	Gên. 3:12-13, 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	“</a:t>
            </a:r>
            <a:r>
              <a:rPr lang="pt-BR" altLang="pt-BR" i="1" kern="0" dirty="0">
                <a:solidFill>
                  <a:srgbClr val="FFFFFF"/>
                </a:solidFill>
                <a:latin typeface="Arial"/>
                <a:cs typeface="Arial"/>
              </a:rPr>
              <a:t>Então disse Adão: A mulher que me deste por companheira, ela me deu da árvore, e comi</a:t>
            </a: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”. </a:t>
            </a:r>
          </a:p>
          <a:p>
            <a:pPr lvl="0" algn="ctr" fontAlgn="base">
              <a:spcAft>
                <a:spcPct val="0"/>
              </a:spcAft>
              <a:buNone/>
            </a:pPr>
            <a:endParaRPr kumimoji="0" lang="pt-BR" altLang="pt-BR" sz="1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O homem culpou sua esposa.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1. Aceitando nossa responsabilidade.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Transferir a culpa para outros é tão velho como a humanidade.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Gên. 3:13, 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“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 disse o SENHOR Deus à mulher: Por que fizeste isto? E disse a mulher: A serpente me enganou, e eu comi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</a:t>
            </a:r>
          </a:p>
          <a:p>
            <a:pPr lvl="0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 mulher culpou Satanás.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1. Aceitando nossa responsabilidade.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Preciso estar pronto para aceitar minha responsabilidade em relação á culpa.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Deus fez sua parte com a PROVISÃO (perdão) para sua culpa – morte na cruz.</a:t>
            </a:r>
          </a:p>
          <a:p>
            <a:pPr lvl="1" fontAlgn="base">
              <a:spcAft>
                <a:spcPct val="0"/>
              </a:spcAft>
              <a:buFontTx/>
              <a:buChar char="–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Minha parte ou responsabilidade é ARREPENDIMENTO.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2. Identificando a culpa real.</a:t>
            </a:r>
          </a:p>
          <a:p>
            <a:pPr lvl="1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Culpa é um sentimento poderoso, mas nem sempre legítima. Temos que examinar a verdadeira natureza da nossa culpa para ver se a culpa é legítima ou ilegítima?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Confessando e arrependendo-se do pecado.</a:t>
            </a:r>
          </a:p>
          <a:p>
            <a:pPr lvl="1" algn="ctr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2. Identificando a culpa real.</a:t>
            </a:r>
          </a:p>
          <a:p>
            <a:pPr lvl="1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Devemos examinar a culpa em vista da nossa responsabilidade.</a:t>
            </a:r>
          </a:p>
          <a:p>
            <a:pPr lvl="1" eaLnBrk="0" fontAlgn="base" hangingPunct="0">
              <a:spcAft>
                <a:spcPct val="0"/>
              </a:spcAft>
              <a:buFontTx/>
              <a:buChar char="–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Culpa real refere-se a culpa para as ações pela qual a gente é responsável.</a:t>
            </a:r>
          </a:p>
          <a:p>
            <a:pPr lvl="1" eaLnBrk="0" fontAlgn="base" hangingPunct="0">
              <a:spcAft>
                <a:spcPct val="0"/>
              </a:spcAft>
              <a:buFontTx/>
              <a:buChar char="–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Culpa falsa refere-se a culpa para ações pela qual a gente não é responsável.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lvl="1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Confessando e arrependendo-se do pecado.</a:t>
            </a:r>
          </a:p>
          <a:p>
            <a:pPr lvl="1" algn="ctr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2. Identificando a culpa real.</a:t>
            </a:r>
          </a:p>
          <a:p>
            <a:pPr lvl="1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Eu posso empurrar a pessoa na direção da porta (minha culpa), mas ele é responsável por sair pela porta com raiva (culpa dele).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Devo examinar a fonte da culpa:</a:t>
            </a:r>
          </a:p>
          <a:p>
            <a:pPr lvl="1" eaLnBrk="0" fontAlgn="base" hangingPunct="0">
              <a:spcAft>
                <a:spcPct val="0"/>
              </a:spcAft>
              <a:buFontTx/>
              <a:buChar char="–"/>
            </a:pPr>
            <a:r>
              <a:rPr kumimoji="0" lang="pt-BR" alt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Quebrei uma lei de Deus?</a:t>
            </a:r>
          </a:p>
          <a:p>
            <a:pPr lvl="1" eaLnBrk="0" fontAlgn="base" hangingPunct="0">
              <a:spcAft>
                <a:spcPct val="0"/>
              </a:spcAft>
              <a:buFontTx/>
              <a:buChar char="–"/>
            </a:pPr>
            <a:r>
              <a:rPr kumimoji="0" lang="pt-BR" alt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Violei minha própria consciência?</a:t>
            </a:r>
          </a:p>
          <a:p>
            <a:pPr lvl="1" eaLnBrk="0" fontAlgn="base" hangingPunct="0">
              <a:spcAft>
                <a:spcPct val="0"/>
              </a:spcAft>
              <a:buFontTx/>
              <a:buChar char="–"/>
            </a:pPr>
            <a:r>
              <a:rPr kumimoji="0" lang="pt-BR" altLang="pt-BR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Quebrei uma lei dos homens (religião, parentes, amigos, etc.)?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2. Identificando a culpa real.</a:t>
            </a:r>
          </a:p>
          <a:p>
            <a:pPr lvl="1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Verifique que tenha a visão certa de...</a:t>
            </a:r>
          </a:p>
          <a:p>
            <a:pPr lvl="1" eaLnBrk="0" fontAlgn="base" hangingPunct="0">
              <a:spcAft>
                <a:spcPct val="0"/>
              </a:spcAft>
              <a:buFontTx/>
              <a:buChar char="–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Deus.</a:t>
            </a:r>
          </a:p>
          <a:p>
            <a:pPr lvl="1" eaLnBrk="0" fontAlgn="base" hangingPunct="0">
              <a:spcAft>
                <a:spcPct val="0"/>
              </a:spcAft>
              <a:buFontTx/>
              <a:buChar char="–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Do certo e do errado.</a:t>
            </a:r>
          </a:p>
          <a:p>
            <a:pPr lvl="1" eaLnBrk="0" fontAlgn="base" hangingPunct="0">
              <a:spcAft>
                <a:spcPct val="0"/>
              </a:spcAft>
              <a:buFontTx/>
              <a:buChar char="–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Das minhas responsabilidades.</a:t>
            </a:r>
          </a:p>
          <a:p>
            <a:pPr lvl="1" eaLnBrk="0" fontAlgn="base" hangingPunct="0">
              <a:spcAft>
                <a:spcPct val="0"/>
              </a:spcAft>
              <a:buFontTx/>
              <a:buChar char="–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 De si mesmo (motivos, desejos, etc.).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2. Identificando a culpa real.</a:t>
            </a:r>
          </a:p>
          <a:p>
            <a:pPr lvl="1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Examine sua vida (pensamentos, ações e palavras) e peça para Deus revelar os seus pecados de coração.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Separa a culpa legítima da culpa ilegítima.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3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Confessando e </a:t>
            </a:r>
            <a:r>
              <a:rPr lang="pt-BR" altLang="pt-BR" sz="3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 arrependendo </a:t>
            </a: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3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marL="571500" lvl="0" indent="-51435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Jesus foi sem pecado, sem culpa.  Quando ele levou todos os nossos pecados na cruz, ele também forneceu a solução para a culpa – perdão.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Sr. e Sra. Jó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Os dois sofrerem as mesmas coisas no inicio, pois perderem suas riquezas e família.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endParaRPr lang="pt-BR" sz="2800" kern="0" dirty="0">
              <a:solidFill>
                <a:srgbClr val="FFFFFF"/>
              </a:solidFill>
              <a:latin typeface="Arial"/>
              <a:cs typeface="Arial"/>
            </a:endParaRPr>
          </a:p>
          <a:p>
            <a:pPr lvl="0" algn="ctr" fontAlgn="base">
              <a:spcAft>
                <a:spcPct val="0"/>
              </a:spcAft>
              <a:buNone/>
            </a:pP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	</a:t>
            </a: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Não sabemos como a esposa de Jó reagiu neste momento.</a:t>
            </a:r>
            <a:r>
              <a:rPr kumimoji="0" lang="en-US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3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Confessando e </a:t>
            </a:r>
            <a:r>
              <a:rPr lang="pt-BR" altLang="pt-BR" sz="3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 arrependendo </a:t>
            </a: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3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Deixe-me tornar isso bem claro.  Jesus sofreu por cada um dos nossos pecados.  Ele sofreu em nosso lugar na cruz para que pudesse nos dar o perdão, e assim nos libertar da culpa.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3"/>
            </a:pPr>
            <a:r>
              <a:rPr lang="pt-BR" altLang="pt-BR" sz="3000" b="1" kern="0" dirty="0">
                <a:solidFill>
                  <a:srgbClr val="FFFFFF"/>
                </a:solidFill>
                <a:latin typeface="Arial"/>
                <a:cs typeface="Arial"/>
              </a:rPr>
              <a:t>Confessando e </a:t>
            </a:r>
            <a:r>
              <a:rPr lang="pt-BR" altLang="pt-BR" sz="3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 arrependendo</a:t>
            </a:r>
            <a:r>
              <a:rPr lang="pt-BR" altLang="pt-BR" sz="3000" b="1" kern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altLang="pt-BR" sz="3000" b="1" kern="0" dirty="0">
                <a:solidFill>
                  <a:srgbClr val="FFFFFF"/>
                </a:solidFill>
                <a:latin typeface="Arial"/>
                <a:cs typeface="Arial"/>
              </a:rPr>
              <a:t>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3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Cristo morreu para poder ter a “justiça de Deus”, assim perdoados do pecado.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endParaRPr kumimoji="0" lang="pt-BR" altLang="pt-BR" sz="1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	II </a:t>
            </a:r>
            <a:r>
              <a:rPr lang="en-US" altLang="pt-BR" kern="0" dirty="0">
                <a:solidFill>
                  <a:srgbClr val="FFFFFF"/>
                </a:solidFill>
                <a:latin typeface="Arial"/>
                <a:cs typeface="Arial"/>
              </a:rPr>
              <a:t>Cor. 5:21, </a:t>
            </a: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en-US" altLang="pt-BR" kern="0" dirty="0">
                <a:solidFill>
                  <a:srgbClr val="FFFFFF"/>
                </a:solidFill>
                <a:latin typeface="Arial"/>
                <a:cs typeface="Arial"/>
              </a:rPr>
              <a:t>	“</a:t>
            </a:r>
            <a:r>
              <a:rPr lang="pt-BR" altLang="pt-BR" i="1" kern="0" dirty="0">
                <a:solidFill>
                  <a:srgbClr val="FFFFFF"/>
                </a:solidFill>
                <a:latin typeface="Arial"/>
                <a:cs typeface="Arial"/>
              </a:rPr>
              <a:t>Àquele que não conheceu pecado, o fez pecado por nós; para que nele fôssemos feitos justiça de Deus</a:t>
            </a: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”.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3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Confessando e </a:t>
            </a:r>
            <a:r>
              <a:rPr lang="pt-BR" altLang="pt-BR" sz="3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 arrependendo </a:t>
            </a: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3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Ele levou nossas transgressões na cruz para poder ser transformados e receber uma consciência limpa sem culpa.</a:t>
            </a: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en-US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en-US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I Tim. 1:5,</a:t>
            </a: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“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Ora, o fim do mandamento é o amor de um coração puro, e de uma boa consciência, e de uma fé não fingida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3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Confessando e </a:t>
            </a:r>
            <a:r>
              <a:rPr lang="pt-BR" altLang="pt-BR" sz="3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 arrependendo </a:t>
            </a: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3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Jesus ressuscitou, mostrando que todos os nossos pecados foram cobertos pelo sangue de Jesus. O poder da sua ressurreição é disponível para nos livrar-se da nossa culpa.</a:t>
            </a: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Fil. </a:t>
            </a:r>
            <a:r>
              <a:rPr lang="en-US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3:10,</a:t>
            </a: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“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Para conhecê-lo, e à virtude da sua ressurreição, e à comunicação de suas aflições, sendo feito conforme à sua morte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3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Confessando e </a:t>
            </a:r>
            <a:r>
              <a:rPr lang="pt-BR" altLang="pt-BR" sz="3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 arrependendo </a:t>
            </a: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3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Jesus morreu para que não precisemos mais carregar o peso da nossa culpa.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Quando a culpa surge, devemos confessar e arrepender do nosso pecado.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lvl="1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3"/>
            </a:pPr>
            <a:r>
              <a:rPr lang="pt-BR" altLang="pt-BR" sz="3000" b="1" kern="0" dirty="0">
                <a:solidFill>
                  <a:srgbClr val="FFFFFF"/>
                </a:solidFill>
                <a:latin typeface="Arial"/>
                <a:cs typeface="Arial"/>
              </a:rPr>
              <a:t>Confessando e </a:t>
            </a:r>
            <a:r>
              <a:rPr lang="pt-BR" altLang="pt-BR" sz="3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 arrependendo</a:t>
            </a:r>
            <a:r>
              <a:rPr lang="pt-BR" altLang="pt-BR" sz="3000" b="1" kern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t-BR" altLang="pt-BR" sz="3000" b="1" kern="0" dirty="0">
                <a:solidFill>
                  <a:srgbClr val="FFFFFF"/>
                </a:solidFill>
                <a:latin typeface="Arial"/>
                <a:cs typeface="Arial"/>
              </a:rPr>
              <a:t>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3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Confessar</a:t>
            </a: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:  Admitir que somos responsáveis pelo nosso pecado.  Aceitar que o pecado é uma ofensa contra Deus.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b="1" kern="0" dirty="0">
                <a:solidFill>
                  <a:srgbClr val="FFFFFF"/>
                </a:solidFill>
                <a:latin typeface="Arial"/>
                <a:cs typeface="Arial"/>
              </a:rPr>
              <a:t>Arrepender</a:t>
            </a:r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: Ter uma mudança de mente para com pecado.  É algo errado, que desagrada a Deus.  Então eu quero fazer o certo, quero saber e fazer a vontade de Deus, não a minha vontade.  Ele deve ser mestre da minha vida.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3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Confessando e </a:t>
            </a:r>
            <a:r>
              <a:rPr lang="pt-BR" altLang="pt-BR" sz="3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 arrependendo </a:t>
            </a: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3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Assim ninguém tem desculpas para viver com a culpa persistente.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4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Buscando corrigir nosso comportamento.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4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marL="571500" lvl="0" indent="-51435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 arrependimento real nos levar a ter uma mudança em nossas vidas, mas a mudança não é automática.</a:t>
            </a:r>
          </a:p>
          <a:p>
            <a:pPr marL="571500" lvl="0" indent="-51435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Temos que reconhecer que mudanças espirituais levam tempo, poucas são rápidas ou instantâneas.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4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Buscando corrigir nosso comportamento.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4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marL="571500" lvl="0" indent="-51435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Crescimento espiritual é lento, é um processo.</a:t>
            </a:r>
          </a:p>
          <a:p>
            <a:pPr marL="571500" lvl="0" indent="-51435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Rom. 12:2,</a:t>
            </a:r>
          </a:p>
          <a:p>
            <a:pPr marL="571500" lvl="0" indent="-51435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“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 não sede conformados com este mundo, mas sede transformados pela </a:t>
            </a:r>
            <a:r>
              <a:rPr lang="pt-BR" altLang="pt-BR" i="1" u="sng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renovação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do vosso entendimento, para que experimenteis qual seja a boa, agradável, e perfeita vontade de Deus”.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4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Buscando corrigir nosso comportamento.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4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marL="571500" lvl="0" indent="-51435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Crescimento espiritual é lento, é um processo.</a:t>
            </a:r>
            <a:endParaRPr kumimoji="0" lang="pt-BR" altLang="pt-BR" sz="9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571500" lvl="0" indent="-51435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 Fil. 4:11,</a:t>
            </a:r>
          </a:p>
          <a:p>
            <a:pPr marL="571500" lvl="0" indent="-514350" algn="ctr" fontAlgn="base">
              <a:spcAft>
                <a:spcPct val="0"/>
              </a:spcAft>
              <a:buNone/>
            </a:pP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“Não digo isto como por necessidade,   porque já </a:t>
            </a:r>
            <a:r>
              <a:rPr lang="pt-BR" altLang="pt-BR" i="1" u="sng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aprendi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a contentar-me com o que tenho”.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kern="0" dirty="0">
                <a:solidFill>
                  <a:srgbClr val="FFFFFF"/>
                </a:solidFill>
                <a:latin typeface="Arial"/>
                <a:cs typeface="Arial"/>
              </a:rPr>
              <a:t>Sr. e Sra. Jó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248400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  <a:buNone/>
            </a:pPr>
            <a:r>
              <a:rPr kumimoji="0" lang="pt-BR" altLang="pt-B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Quando Satanás feriu a Jó de úlceras malignas, então podemos ver sua reação agora:... </a:t>
            </a:r>
            <a:endParaRPr kumimoji="0" lang="en-US" altLang="pt-BR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endParaRPr kumimoji="0" lang="pt-BR" altLang="pt-BR" sz="1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Jó 2:9, “</a:t>
            </a:r>
            <a:r>
              <a:rPr lang="pt-BR" alt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Então sua mulher lhe disse: Ainda reténs a tua sinceridade? Amaldiçoa a Deus, e morre</a:t>
            </a:r>
            <a:r>
              <a:rPr lang="pt-B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”.</a:t>
            </a:r>
          </a:p>
          <a:p>
            <a:pPr algn="ctr" fontAlgn="base">
              <a:lnSpc>
                <a:spcPct val="90000"/>
              </a:lnSpc>
              <a:spcAft>
                <a:spcPct val="0"/>
              </a:spcAft>
              <a:buNone/>
            </a:pPr>
            <a:endParaRPr lang="pt-BR" altLang="en-US" sz="11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era responsável pelo pecado de desejar amaldiçoar Deus?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 poderia dizer mas tarde: Satanás me fez pecar?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pt-BR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Ela achou o escape da sua tentação? </a:t>
            </a:r>
            <a:r>
              <a:rPr kumimoji="0" lang="pt-BR" alt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	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endParaRPr lang="pt-BR" sz="2800" kern="0" dirty="0">
              <a:solidFill>
                <a:srgbClr val="FFFFFF"/>
              </a:solidFill>
              <a:latin typeface="Arial"/>
              <a:cs typeface="Arial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4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Buscando corrigir nosso comportamento.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4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marL="571500" lvl="0" indent="-51435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Esta mudança só vem através do poder e da ajuda do Espírito Santo.</a:t>
            </a:r>
          </a:p>
          <a:p>
            <a:pPr marL="571500" lvl="0" indent="-514350" fontAlgn="base">
              <a:spcAft>
                <a:spcPct val="0"/>
              </a:spcAft>
              <a:buFontTx/>
              <a:buChar char="•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571500" lvl="0" indent="-514350" algn="ctr" fontAlgn="base"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Fil. 2:13, </a:t>
            </a:r>
          </a:p>
          <a:p>
            <a:pPr marL="571500" lvl="0" indent="-51435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“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Porque Deus é o que opera em vós tanto o querer como o efetuar, segundo a sua boa vontade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4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Buscando corrigir nosso comportamento.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4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marL="571500" lvl="0" indent="-51435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Esta mudança só vem através do poder e da ajuda do Espírito Santo.</a:t>
            </a:r>
          </a:p>
          <a:p>
            <a:pPr marL="571500" lvl="0" indent="-514350" fontAlgn="base">
              <a:spcAft>
                <a:spcPct val="0"/>
              </a:spcAft>
              <a:buFontTx/>
              <a:buChar char="•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571500" lvl="0" indent="-514350" algn="ctr" fontAlgn="base"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Heb. 4: 16,</a:t>
            </a:r>
          </a:p>
          <a:p>
            <a:pPr marL="571500" lvl="0" indent="-51435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“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Chequemos, pois, com confiança ao trono da graça, para que possamos alcançar misericórdia e achar graça, a fim de sermos ajudados em tempo oportuno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4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Buscando corrigir nosso comportamento.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4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marL="571500" lvl="0" indent="-51435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Estamos falando sobre a santificação progressiva, que é a fonte real da vida com abundância que Jesus oferece.  </a:t>
            </a:r>
          </a:p>
          <a:p>
            <a:pPr marL="571500" lvl="0" indent="-514350" fontAlgn="base">
              <a:spcAft>
                <a:spcPct val="0"/>
              </a:spcAft>
              <a:buFontTx/>
              <a:buChar char="•"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marL="571500" lvl="0" indent="-514350" algn="ctr" fontAlgn="base">
              <a:spcAft>
                <a:spcPct val="0"/>
              </a:spcAft>
              <a:buNone/>
            </a:pPr>
            <a:r>
              <a:rPr lang="pt-BR" altLang="pt-BR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João 10:10, </a:t>
            </a:r>
          </a:p>
          <a:p>
            <a:pPr marL="571500" lvl="0" indent="-51435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“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 ladrão não vem senão a roubar, a matar, e a destruir; eu vim para que tenham vida, e a tenham com abundância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5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culpa falsa.</a:t>
            </a:r>
          </a:p>
          <a:p>
            <a:pPr lvl="1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Culpa falsa vem de duas fontes principais:</a:t>
            </a:r>
          </a:p>
          <a:p>
            <a:pPr lvl="1" eaLnBrk="0" fontAlgn="base" hangingPunct="0">
              <a:spcAft>
                <a:spcPct val="0"/>
              </a:spcAft>
              <a:buFontTx/>
              <a:buChar char="–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Aceitando o padrão ou julgamento humano em vez do padrão de Deus.</a:t>
            </a:r>
          </a:p>
          <a:p>
            <a:pPr lvl="1" eaLnBrk="0" fontAlgn="base" hangingPunct="0">
              <a:spcAft>
                <a:spcPct val="0"/>
              </a:spcAft>
              <a:buFontTx/>
              <a:buChar char="–"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Recusando aceitar o perdão de Deus e assim ainda sentindo culpado.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5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culpa falsa.</a:t>
            </a:r>
          </a:p>
          <a:p>
            <a:pPr lvl="1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 Padrão ou Julgamento Humano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Não aceita as opiniões dos homens.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Não aceita responsabilidade que não é sua.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Não aceita acusações não baseadas na verdade da Bíblia.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Não aceita a culpa do pecado dos outros.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5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culpa falsa.</a:t>
            </a:r>
          </a:p>
          <a:p>
            <a:pPr lvl="1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 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Padrão ou Julgamento Humano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Faz o certo independente das consequências.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Faz o certo independente do que o mundo pensa.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Aceita com alegria a perseguição por causa da justiça.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5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culpa falsa.</a:t>
            </a:r>
          </a:p>
          <a:p>
            <a:pPr lvl="1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t-BR" altLang="pt-BR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O 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Padrão ou Julgamento Humano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Focaliza na aceitação de Deus mesmo quando outros não estendem a aceitação deles a você.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Aceitar a aprovação de Deus muito acima da aprovação dos outros.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5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culpa falsa.</a:t>
            </a:r>
          </a:p>
          <a:p>
            <a:pPr lvl="1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Recusando Aceitar o Perdão de Deus 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As vezes uma pessoa confessa e pede perdão de Deus corretamente, mas não </a:t>
            </a:r>
            <a:r>
              <a:rPr lang="pt-BR" altLang="pt-BR" b="1" u="sng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sente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perdoada.  Quando foi perdoada não tem razão de sentir culpa.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5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culpa falsa.</a:t>
            </a:r>
          </a:p>
          <a:p>
            <a:pPr lvl="1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Recusando Aceitar a Perdão de Deus 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Quando pecamos e pedimos perdão, Ele nos perdoa. 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I João 1:9, </a:t>
            </a:r>
          </a:p>
          <a:p>
            <a:pPr lvl="0" algn="ctr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	“</a:t>
            </a:r>
            <a:r>
              <a:rPr lang="pt-BR" altLang="pt-BR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Se confessarmos os nossos pecados, ele é  fiel e justo para nos perdoar os pecados, e nos purificar de toda a injustiça</a:t>
            </a: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”.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kumimoji="0" lang="pt-BR" altLang="pt-BR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Resolvendo Culpa na Maneira Certa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lvl="1" fontAlgn="base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kumimoji="0" lang="pt-BR" alt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Arial"/>
              </a:rPr>
              <a:t>Confessando e arrependendo-se do pecado.</a:t>
            </a:r>
          </a:p>
          <a:p>
            <a:pPr lvl="1" algn="ctr" fontAlgn="base">
              <a:spcAft>
                <a:spcPct val="0"/>
              </a:spcAft>
              <a:buFontTx/>
              <a:buAutoNum type="arabicPeriod" startAt="5"/>
            </a:pPr>
            <a:r>
              <a:rPr lang="pt-BR" altLang="pt-BR" sz="3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Eliminando culpa falsa.</a:t>
            </a:r>
          </a:p>
          <a:p>
            <a:pPr lvl="1" algn="ctr" fontAlgn="base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</a:endParaRPr>
          </a:p>
          <a:p>
            <a:pPr lvl="0" algn="ctr" eaLnBrk="0" fontAlgn="base" hangingPunct="0">
              <a:spcAft>
                <a:spcPct val="0"/>
              </a:spcAft>
              <a:buNone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Recusando Aceitar a Perdão de Deus </a:t>
            </a:r>
          </a:p>
          <a:p>
            <a:pPr lvl="0" eaLnBrk="0" fontAlgn="base" hangingPunct="0">
              <a:spcAft>
                <a:spcPct val="0"/>
              </a:spcAft>
              <a:buNone/>
            </a:pPr>
            <a:endParaRPr kumimoji="0" lang="pt-BR" alt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Quando sentimos culpa depois de confessar e arrepender, devemos olhar para a cruz.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</a:pPr>
            <a:r>
              <a:rPr lang="pt-BR" altLang="pt-BR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Veja a seguinte ilustração: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9655</TotalTime>
  <Words>4085</Words>
  <Application>Microsoft Office PowerPoint</Application>
  <PresentationFormat>Apresentação na tela (4:3)</PresentationFormat>
  <Paragraphs>664</Paragraphs>
  <Slides>105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105</vt:i4>
      </vt:variant>
    </vt:vector>
  </HeadingPairs>
  <TitlesOfParts>
    <vt:vector size="112" baseType="lpstr">
      <vt:lpstr>Arial</vt:lpstr>
      <vt:lpstr>Arial (Corpo)</vt:lpstr>
      <vt:lpstr>Arial Black</vt:lpstr>
      <vt:lpstr>Calibri</vt:lpstr>
      <vt:lpstr>Times New Roman</vt:lpstr>
      <vt:lpstr>Wingdings</vt:lpstr>
      <vt:lpstr>Office Theme</vt:lpstr>
      <vt:lpstr>Apresentação do PowerPoint</vt:lpstr>
      <vt:lpstr>Versículo Basico</vt:lpstr>
      <vt:lpstr>Quem é responsável de cair por causa da tentação?</vt:lpstr>
      <vt:lpstr>Quem é responsável de cair por causa da tentação?</vt:lpstr>
      <vt:lpstr>Quem é responsável de cair por causa da tentação?</vt:lpstr>
      <vt:lpstr>Quem é responsável de cair por causa da tentação?</vt:lpstr>
      <vt:lpstr>Sr. e Sra. Jó</vt:lpstr>
      <vt:lpstr>Sr. e Sra. Jó</vt:lpstr>
      <vt:lpstr>Sr. e Sra. Jó</vt:lpstr>
      <vt:lpstr>Sr. e Sra. Jó</vt:lpstr>
      <vt:lpstr>Quem é responsável?</vt:lpstr>
      <vt:lpstr>Quem é responsável?</vt:lpstr>
      <vt:lpstr>Quem é responsável?</vt:lpstr>
      <vt:lpstr>O que é uma tentação?</vt:lpstr>
      <vt:lpstr>O que é uma tentação?</vt:lpstr>
      <vt:lpstr>O que é uma tentação?</vt:lpstr>
      <vt:lpstr>De Onde Vem As “Tentações?</vt:lpstr>
      <vt:lpstr>O Que É Culpa?</vt:lpstr>
      <vt:lpstr>O Que É Culpa?</vt:lpstr>
      <vt:lpstr>O Que É Culpa?</vt:lpstr>
      <vt:lpstr>O Que É Culpa?</vt:lpstr>
      <vt:lpstr>O Que É Culpa?</vt:lpstr>
      <vt:lpstr>O Que É Culpa?</vt:lpstr>
      <vt:lpstr>Propósito da Culpa?</vt:lpstr>
      <vt:lpstr>Propósito da Culpa?</vt:lpstr>
      <vt:lpstr>Propósito da Culpa?</vt:lpstr>
      <vt:lpstr>Propósito da Culpa?</vt:lpstr>
      <vt:lpstr>Propósito da Culpa?</vt:lpstr>
      <vt:lpstr>Propósito da Culpa?</vt:lpstr>
      <vt:lpstr>Propósito da Culpa?</vt:lpstr>
      <vt:lpstr>Culpa Persistente</vt:lpstr>
      <vt:lpstr>Culpa Persistente</vt:lpstr>
      <vt:lpstr>Culpa Persistente</vt:lpstr>
      <vt:lpstr>Culpa Persistente</vt:lpstr>
      <vt:lpstr>Apresentação do PowerPoint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Resolvendo A Culpa</vt:lpstr>
      <vt:lpstr>LIÇÃO 3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Resolvendo Culpa na Maneira Certa</vt:lpstr>
      <vt:lpstr>FIM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</dc:creator>
  <cp:lastModifiedBy>Dan</cp:lastModifiedBy>
  <cp:revision>9</cp:revision>
  <dcterms:created xsi:type="dcterms:W3CDTF">2020-11-12T17:31:36Z</dcterms:created>
  <dcterms:modified xsi:type="dcterms:W3CDTF">2024-07-16T17:45:07Z</dcterms:modified>
</cp:coreProperties>
</file>